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7" r:id="rId2"/>
    <p:sldId id="260" r:id="rId3"/>
    <p:sldId id="266" r:id="rId4"/>
    <p:sldId id="269" r:id="rId5"/>
    <p:sldId id="267" r:id="rId6"/>
    <p:sldId id="270" r:id="rId7"/>
    <p:sldId id="268" r:id="rId8"/>
    <p:sldId id="271" r:id="rId9"/>
    <p:sldId id="277" r:id="rId10"/>
    <p:sldId id="274" r:id="rId11"/>
    <p:sldId id="272" r:id="rId12"/>
    <p:sldId id="273" r:id="rId13"/>
    <p:sldId id="279" r:id="rId14"/>
    <p:sldId id="275" r:id="rId15"/>
    <p:sldId id="276" r:id="rId16"/>
    <p:sldId id="278" r:id="rId17"/>
    <p:sldId id="264" r:id="rId18"/>
  </p:sldIdLst>
  <p:sldSz cx="12192000" cy="6858000"/>
  <p:notesSz cx="6858000" cy="91440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275CE8C-D974-4EB5-AADF-91036702BB53}" v="24" dt="2024-12-12T12:06:46.24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68" autoAdjust="0"/>
    <p:restoredTop sz="94660"/>
  </p:normalViewPr>
  <p:slideViewPr>
    <p:cSldViewPr snapToGrid="0">
      <p:cViewPr>
        <p:scale>
          <a:sx n="75" d="100"/>
          <a:sy n="75" d="100"/>
        </p:scale>
        <p:origin x="1956" y="7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ram Tops" userId="38fe4255-e749-4737-80e0-d29c5bf58088" providerId="ADAL" clId="{2275CE8C-D974-4EB5-AADF-91036702BB53}"/>
    <pc:docChg chg="undo custSel addSld delSld modSld">
      <pc:chgData name="Bram Tops" userId="38fe4255-e749-4737-80e0-d29c5bf58088" providerId="ADAL" clId="{2275CE8C-D974-4EB5-AADF-91036702BB53}" dt="2024-12-12T14:08:52.346" v="382" actId="20577"/>
      <pc:docMkLst>
        <pc:docMk/>
      </pc:docMkLst>
      <pc:sldChg chg="modSp mod">
        <pc:chgData name="Bram Tops" userId="38fe4255-e749-4737-80e0-d29c5bf58088" providerId="ADAL" clId="{2275CE8C-D974-4EB5-AADF-91036702BB53}" dt="2024-12-12T14:08:52.346" v="382" actId="20577"/>
        <pc:sldMkLst>
          <pc:docMk/>
          <pc:sldMk cId="3355618083" sldId="257"/>
        </pc:sldMkLst>
        <pc:spChg chg="mod">
          <ac:chgData name="Bram Tops" userId="38fe4255-e749-4737-80e0-d29c5bf58088" providerId="ADAL" clId="{2275CE8C-D974-4EB5-AADF-91036702BB53}" dt="2024-12-12T11:34:18.565" v="87" actId="27636"/>
          <ac:spMkLst>
            <pc:docMk/>
            <pc:sldMk cId="3355618083" sldId="257"/>
            <ac:spMk id="6" creationId="{00000000-0000-0000-0000-000000000000}"/>
          </ac:spMkLst>
        </pc:spChg>
        <pc:spChg chg="mod">
          <ac:chgData name="Bram Tops" userId="38fe4255-e749-4737-80e0-d29c5bf58088" providerId="ADAL" clId="{2275CE8C-D974-4EB5-AADF-91036702BB53}" dt="2024-12-12T14:08:52.346" v="382" actId="20577"/>
          <ac:spMkLst>
            <pc:docMk/>
            <pc:sldMk cId="3355618083" sldId="257"/>
            <ac:spMk id="18" creationId="{00000000-0000-0000-0000-000000000000}"/>
          </ac:spMkLst>
        </pc:spChg>
      </pc:sldChg>
      <pc:sldChg chg="modSp mod">
        <pc:chgData name="Bram Tops" userId="38fe4255-e749-4737-80e0-d29c5bf58088" providerId="ADAL" clId="{2275CE8C-D974-4EB5-AADF-91036702BB53}" dt="2024-12-12T11:36:38.604" v="88" actId="20577"/>
        <pc:sldMkLst>
          <pc:docMk/>
          <pc:sldMk cId="3467395088" sldId="273"/>
        </pc:sldMkLst>
        <pc:spChg chg="mod">
          <ac:chgData name="Bram Tops" userId="38fe4255-e749-4737-80e0-d29c5bf58088" providerId="ADAL" clId="{2275CE8C-D974-4EB5-AADF-91036702BB53}" dt="2024-12-12T11:36:38.604" v="88" actId="20577"/>
          <ac:spMkLst>
            <pc:docMk/>
            <pc:sldMk cId="3467395088" sldId="273"/>
            <ac:spMk id="7" creationId="{E8847CF9-3C6E-8AD7-4369-67831E69F816}"/>
          </ac:spMkLst>
        </pc:spChg>
      </pc:sldChg>
      <pc:sldChg chg="addSp modSp mod">
        <pc:chgData name="Bram Tops" userId="38fe4255-e749-4737-80e0-d29c5bf58088" providerId="ADAL" clId="{2275CE8C-D974-4EB5-AADF-91036702BB53}" dt="2024-12-12T12:11:35.438" v="364" actId="20577"/>
        <pc:sldMkLst>
          <pc:docMk/>
          <pc:sldMk cId="3596846234" sldId="275"/>
        </pc:sldMkLst>
        <pc:spChg chg="mod">
          <ac:chgData name="Bram Tops" userId="38fe4255-e749-4737-80e0-d29c5bf58088" providerId="ADAL" clId="{2275CE8C-D974-4EB5-AADF-91036702BB53}" dt="2024-12-12T12:11:35.438" v="364" actId="20577"/>
          <ac:spMkLst>
            <pc:docMk/>
            <pc:sldMk cId="3596846234" sldId="275"/>
            <ac:spMk id="3" creationId="{76E5362D-3516-E956-B66C-D4881DC44C98}"/>
          </ac:spMkLst>
        </pc:spChg>
        <pc:graphicFrameChg chg="add mod modGraphic">
          <ac:chgData name="Bram Tops" userId="38fe4255-e749-4737-80e0-d29c5bf58088" providerId="ADAL" clId="{2275CE8C-D974-4EB5-AADF-91036702BB53}" dt="2024-12-12T11:54:40.320" v="241" actId="1076"/>
          <ac:graphicFrameMkLst>
            <pc:docMk/>
            <pc:sldMk cId="3596846234" sldId="275"/>
            <ac:graphicFrameMk id="4" creationId="{6F3C5371-F4BA-190F-7E4B-E80D8C404674}"/>
          </ac:graphicFrameMkLst>
        </pc:graphicFrameChg>
        <pc:picChg chg="mod">
          <ac:chgData name="Bram Tops" userId="38fe4255-e749-4737-80e0-d29c5bf58088" providerId="ADAL" clId="{2275CE8C-D974-4EB5-AADF-91036702BB53}" dt="2024-12-12T11:54:29.297" v="239" actId="1076"/>
          <ac:picMkLst>
            <pc:docMk/>
            <pc:sldMk cId="3596846234" sldId="275"/>
            <ac:picMk id="7" creationId="{A3011093-A6E1-5E34-263F-1BFC65E662B5}"/>
          </ac:picMkLst>
        </pc:picChg>
        <pc:picChg chg="mod">
          <ac:chgData name="Bram Tops" userId="38fe4255-e749-4737-80e0-d29c5bf58088" providerId="ADAL" clId="{2275CE8C-D974-4EB5-AADF-91036702BB53}" dt="2024-12-12T11:54:27.520" v="238" actId="1076"/>
          <ac:picMkLst>
            <pc:docMk/>
            <pc:sldMk cId="3596846234" sldId="275"/>
            <ac:picMk id="4098" creationId="{33E11619-D084-A1B4-6DBA-425A5401076A}"/>
          </ac:picMkLst>
        </pc:picChg>
      </pc:sldChg>
      <pc:sldChg chg="addSp modSp mod modNotesTx">
        <pc:chgData name="Bram Tops" userId="38fe4255-e749-4737-80e0-d29c5bf58088" providerId="ADAL" clId="{2275CE8C-D974-4EB5-AADF-91036702BB53}" dt="2024-12-12T12:06:30.028" v="347" actId="20577"/>
        <pc:sldMkLst>
          <pc:docMk/>
          <pc:sldMk cId="2991478554" sldId="278"/>
        </pc:sldMkLst>
        <pc:spChg chg="mod">
          <ac:chgData name="Bram Tops" userId="38fe4255-e749-4737-80e0-d29c5bf58088" providerId="ADAL" clId="{2275CE8C-D974-4EB5-AADF-91036702BB53}" dt="2024-12-12T12:06:21.719" v="320" actId="20577"/>
          <ac:spMkLst>
            <pc:docMk/>
            <pc:sldMk cId="2991478554" sldId="278"/>
            <ac:spMk id="3" creationId="{554FA4F8-DC2A-371B-D144-BDA1888F5FE8}"/>
          </ac:spMkLst>
        </pc:spChg>
        <pc:graphicFrameChg chg="add mod">
          <ac:chgData name="Bram Tops" userId="38fe4255-e749-4737-80e0-d29c5bf58088" providerId="ADAL" clId="{2275CE8C-D974-4EB5-AADF-91036702BB53}" dt="2024-12-12T11:54:03.304" v="234"/>
          <ac:graphicFrameMkLst>
            <pc:docMk/>
            <pc:sldMk cId="2991478554" sldId="278"/>
            <ac:graphicFrameMk id="4" creationId="{90D1DE3F-0A09-4788-AB56-954F10ED5327}"/>
          </ac:graphicFrameMkLst>
        </pc:graphicFrameChg>
      </pc:sldChg>
      <pc:sldChg chg="addSp modSp new mod modAnim">
        <pc:chgData name="Bram Tops" userId="38fe4255-e749-4737-80e0-d29c5bf58088" providerId="ADAL" clId="{2275CE8C-D974-4EB5-AADF-91036702BB53}" dt="2024-12-12T12:06:57.989" v="351" actId="1076"/>
        <pc:sldMkLst>
          <pc:docMk/>
          <pc:sldMk cId="1170162225" sldId="279"/>
        </pc:sldMkLst>
        <pc:spChg chg="mod">
          <ac:chgData name="Bram Tops" userId="38fe4255-e749-4737-80e0-d29c5bf58088" providerId="ADAL" clId="{2275CE8C-D974-4EB5-AADF-91036702BB53}" dt="2024-12-12T11:40:49.695" v="138" actId="1076"/>
          <ac:spMkLst>
            <pc:docMk/>
            <pc:sldMk cId="1170162225" sldId="279"/>
            <ac:spMk id="2" creationId="{AFFA78FE-4639-DC96-932E-C7E7FD236833}"/>
          </ac:spMkLst>
        </pc:spChg>
        <pc:spChg chg="mod">
          <ac:chgData name="Bram Tops" userId="38fe4255-e749-4737-80e0-d29c5bf58088" providerId="ADAL" clId="{2275CE8C-D974-4EB5-AADF-91036702BB53}" dt="2024-12-12T12:05:53.096" v="280" actId="21"/>
          <ac:spMkLst>
            <pc:docMk/>
            <pc:sldMk cId="1170162225" sldId="279"/>
            <ac:spMk id="3" creationId="{9C452C6E-ED56-127F-CBF0-434B6062A1C2}"/>
          </ac:spMkLst>
        </pc:spChg>
        <pc:picChg chg="add mod">
          <ac:chgData name="Bram Tops" userId="38fe4255-e749-4737-80e0-d29c5bf58088" providerId="ADAL" clId="{2275CE8C-D974-4EB5-AADF-91036702BB53}" dt="2024-12-12T11:52:50.071" v="154" actId="14100"/>
          <ac:picMkLst>
            <pc:docMk/>
            <pc:sldMk cId="1170162225" sldId="279"/>
            <ac:picMk id="4" creationId="{F16A3198-8A08-16FB-986C-0B3C0A2F0C8B}"/>
          </ac:picMkLst>
        </pc:picChg>
        <pc:picChg chg="add mod modCrop">
          <ac:chgData name="Bram Tops" userId="38fe4255-e749-4737-80e0-d29c5bf58088" providerId="ADAL" clId="{2275CE8C-D974-4EB5-AADF-91036702BB53}" dt="2024-12-12T12:04:19.413" v="270" actId="14100"/>
          <ac:picMkLst>
            <pc:docMk/>
            <pc:sldMk cId="1170162225" sldId="279"/>
            <ac:picMk id="5" creationId="{6D611A58-5375-D241-57F1-ADB764D17190}"/>
          </ac:picMkLst>
        </pc:picChg>
        <pc:picChg chg="add mod">
          <ac:chgData name="Bram Tops" userId="38fe4255-e749-4737-80e0-d29c5bf58088" providerId="ADAL" clId="{2275CE8C-D974-4EB5-AADF-91036702BB53}" dt="2024-12-12T12:06:57.989" v="351" actId="1076"/>
          <ac:picMkLst>
            <pc:docMk/>
            <pc:sldMk cId="1170162225" sldId="279"/>
            <ac:picMk id="6" creationId="{BC4D5413-FB41-04A0-9D15-0AFAEAF34C0C}"/>
          </ac:picMkLst>
        </pc:picChg>
        <pc:picChg chg="add mod">
          <ac:chgData name="Bram Tops" userId="38fe4255-e749-4737-80e0-d29c5bf58088" providerId="ADAL" clId="{2275CE8C-D974-4EB5-AADF-91036702BB53}" dt="2024-12-12T11:52:51.196" v="155" actId="1076"/>
          <ac:picMkLst>
            <pc:docMk/>
            <pc:sldMk cId="1170162225" sldId="279"/>
            <ac:picMk id="1026" creationId="{327B5DDD-606E-35A7-31F2-C3E222B8DA52}"/>
          </ac:picMkLst>
        </pc:picChg>
      </pc:sldChg>
      <pc:sldChg chg="new del">
        <pc:chgData name="Bram Tops" userId="38fe4255-e749-4737-80e0-d29c5bf58088" providerId="ADAL" clId="{2275CE8C-D974-4EB5-AADF-91036702BB53}" dt="2024-12-12T11:39:47.234" v="106" actId="680"/>
        <pc:sldMkLst>
          <pc:docMk/>
          <pc:sldMk cId="3147694302" sldId="279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9C7E69-9F4F-468D-AF10-854BA2FC5C2C}" type="datetimeFigureOut">
              <a:rPr lang="nl-BE" smtClean="0"/>
              <a:t>12/12/2024</a:t>
            </a:fld>
            <a:endParaRPr lang="nl-BE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D5E3AA-9632-442D-8297-9D64EC865D53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074280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A0A48-EDB1-4AFE-B1B7-10CE2A416496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10615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Zodat de morgenrush kan worden waargenomen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D5E3AA-9632-442D-8297-9D64EC865D53}" type="slidenum">
              <a:rPr lang="nl-BE" smtClean="0"/>
              <a:t>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392719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Terugspeelbal, Hoe denken jullie erover?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D5E3AA-9632-442D-8297-9D64EC865D53}" type="slidenum">
              <a:rPr lang="nl-BE" smtClean="0"/>
              <a:t>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338735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Vraag: on site aanwezig voor </a:t>
            </a:r>
            <a:r>
              <a:rPr lang="nl-BE" dirty="0" err="1"/>
              <a:t>captering</a:t>
            </a:r>
            <a:r>
              <a:rPr lang="nl-BE" dirty="0"/>
              <a:t> data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D5E3AA-9632-442D-8297-9D64EC865D53}" type="slidenum">
              <a:rPr lang="nl-BE" smtClean="0"/>
              <a:t>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342570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684BF7-32CA-77D7-545E-DB2E1C94DF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7429C67-7FF3-7E71-7C50-34C7148F94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BC23C5B-5408-1F80-5715-068EB7E71C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Het product </a:t>
            </a:r>
            <a:r>
              <a:rPr lang="en-GB" dirty="0" err="1"/>
              <a:t>dat</a:t>
            </a:r>
            <a:r>
              <a:rPr lang="en-GB" dirty="0"/>
              <a:t> </a:t>
            </a:r>
            <a:r>
              <a:rPr lang="en-GB" dirty="0" err="1"/>
              <a:t>ik</a:t>
            </a:r>
            <a:r>
              <a:rPr lang="en-GB" dirty="0"/>
              <a:t> u </a:t>
            </a:r>
            <a:r>
              <a:rPr lang="en-GB" dirty="0" err="1"/>
              <a:t>voorstel</a:t>
            </a:r>
            <a:r>
              <a:rPr lang="en-GB" dirty="0"/>
              <a:t> </a:t>
            </a:r>
            <a:r>
              <a:rPr lang="en-GB" dirty="0" err="1"/>
              <a:t>kan</a:t>
            </a:r>
            <a:r>
              <a:rPr lang="en-GB" dirty="0"/>
              <a:t> burn-out </a:t>
            </a:r>
            <a:r>
              <a:rPr lang="en-GB" dirty="0" err="1"/>
              <a:t>niet</a:t>
            </a:r>
            <a:r>
              <a:rPr lang="en-GB" dirty="0"/>
              <a:t> </a:t>
            </a:r>
            <a:r>
              <a:rPr lang="en-GB" dirty="0" err="1"/>
              <a:t>verhelpen</a:t>
            </a:r>
            <a:r>
              <a:rPr lang="en-GB" dirty="0"/>
              <a:t>, </a:t>
            </a:r>
            <a:r>
              <a:rPr lang="en-GB" dirty="0" err="1"/>
              <a:t>dat</a:t>
            </a:r>
            <a:r>
              <a:rPr lang="en-GB" dirty="0"/>
              <a:t> </a:t>
            </a:r>
            <a:r>
              <a:rPr lang="en-GB" dirty="0" err="1"/>
              <a:t>doet</a:t>
            </a:r>
            <a:r>
              <a:rPr lang="en-GB" dirty="0"/>
              <a:t> </a:t>
            </a:r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psycholoog</a:t>
            </a:r>
            <a:r>
              <a:rPr lang="en-GB" dirty="0"/>
              <a:t> </a:t>
            </a:r>
            <a:r>
              <a:rPr lang="en-GB" dirty="0" err="1"/>
              <a:t>namelijk</a:t>
            </a:r>
            <a:r>
              <a:rPr lang="en-GB" dirty="0"/>
              <a:t>, maar </a:t>
            </a:r>
            <a:r>
              <a:rPr lang="en-GB" dirty="0" err="1"/>
              <a:t>wel</a:t>
            </a:r>
            <a:r>
              <a:rPr lang="en-GB" dirty="0"/>
              <a:t> </a:t>
            </a:r>
            <a:r>
              <a:rPr lang="en-GB" dirty="0" err="1"/>
              <a:t>voorkomen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A8BA76-6E63-A88B-D2DD-D5F5AD95E91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A0A48-EDB1-4AFE-B1B7-10CE2A416496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94039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Waarom is dit de best mogelijke oplossing?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D5E3AA-9632-442D-8297-9D64EC865D53}" type="slidenum">
              <a:rPr lang="nl-BE" smtClean="0"/>
              <a:t>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497696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A760D7-AC10-5889-F1A9-8D1174A972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0F2B27F-1813-9A75-28B0-B2044D32F4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C84B157-4393-F622-2DD1-8229A6B12C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1A730C-AF8F-60FA-0772-AE9CC1168A2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A0A48-EDB1-4AFE-B1B7-10CE2A416496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91226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Waarom is dit beter dan bestaande oplossingen? Er bestaan er nog geen officiële voor in de zorg als product/ is er specifiek voor ontwikkeld + software, anders smartwatch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D5E3AA-9632-442D-8297-9D64EC865D53}" type="slidenum">
              <a:rPr lang="nl-BE" smtClean="0"/>
              <a:t>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783207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CA143F-A9C6-4D3C-C891-5265E211CD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2E76A8F-F64B-6F84-1B3E-E04B6EB1DF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57FF6D1-A07E-77AA-9670-F68C8C66E5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536363-D6FA-BB8E-F6DD-8821B9DC343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A0A48-EDB1-4AFE-B1B7-10CE2A416496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06634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43058F-82D2-2C4F-9932-72ABB3AD29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903B53B-2A98-CEF6-6D74-67AF2D3F3A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6268C96-1114-668D-3D8D-B5F7F38AAD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111651-83FC-7167-8134-67936F43462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A0A48-EDB1-4AFE-B1B7-10CE2A416496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74532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50FA36-3AA0-0FDA-8E09-0DF5A32858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318F118-A492-4D68-D4DE-0A1A68E6C1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27564AF-70D8-483A-7C4B-B174201701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Feedback unit is </a:t>
            </a:r>
            <a:r>
              <a:rPr lang="en-GB" dirty="0" err="1"/>
              <a:t>naar</a:t>
            </a:r>
            <a:r>
              <a:rPr lang="en-GB" dirty="0"/>
              <a:t> </a:t>
            </a:r>
            <a:r>
              <a:rPr lang="en-GB" dirty="0" err="1"/>
              <a:t>advies</a:t>
            </a:r>
            <a:r>
              <a:rPr lang="en-GB" dirty="0"/>
              <a:t> van prof </a:t>
            </a:r>
            <a:r>
              <a:rPr lang="en-GB" dirty="0" err="1"/>
              <a:t>voor</a:t>
            </a:r>
            <a:r>
              <a:rPr lang="en-GB" dirty="0"/>
              <a:t> </a:t>
            </a:r>
            <a:r>
              <a:rPr lang="en-GB" dirty="0" err="1"/>
              <a:t>evt</a:t>
            </a:r>
            <a:r>
              <a:rPr lang="en-GB" dirty="0"/>
              <a:t> </a:t>
            </a:r>
            <a:r>
              <a:rPr lang="en-GB" dirty="0" err="1"/>
              <a:t>leukere</a:t>
            </a:r>
            <a:r>
              <a:rPr lang="en-GB" dirty="0"/>
              <a:t> </a:t>
            </a:r>
            <a:r>
              <a:rPr lang="en-GB" dirty="0" err="1"/>
              <a:t>uitwerking</a:t>
            </a:r>
            <a:r>
              <a:rPr lang="en-GB" dirty="0"/>
              <a:t>, </a:t>
            </a:r>
            <a:r>
              <a:rPr lang="en-GB" dirty="0" err="1"/>
              <a:t>misschien</a:t>
            </a:r>
            <a:r>
              <a:rPr lang="en-GB" dirty="0"/>
              <a:t> </a:t>
            </a:r>
            <a:r>
              <a:rPr lang="en-GB" dirty="0" err="1"/>
              <a:t>upgraden</a:t>
            </a:r>
            <a:r>
              <a:rPr lang="en-GB" dirty="0"/>
              <a:t> </a:t>
            </a:r>
            <a:r>
              <a:rPr lang="en-GB" dirty="0" err="1"/>
              <a:t>voor</a:t>
            </a:r>
            <a:r>
              <a:rPr lang="en-GB" dirty="0"/>
              <a:t> </a:t>
            </a:r>
            <a:r>
              <a:rPr lang="en-GB" dirty="0" err="1"/>
              <a:t>interactie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1F5DB8-6275-0579-B57B-4B5EC29080B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9A0A48-EDB1-4AFE-B1B7-10CE2A416496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733496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Elk uur ongeacht het niveau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D5E3AA-9632-442D-8297-9D64EC865D53}" type="slidenum">
              <a:rPr lang="nl-BE" smtClean="0"/>
              <a:t>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133990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045715-8A65-B126-AB04-59C7A8AAFF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F16666F5-3FBA-1B51-C697-EFC4EABDCD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A605336E-6B82-971A-EA97-F0EB238C2D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03020-0E9B-40DC-AFB6-FFEF3699A8B6}" type="datetimeFigureOut">
              <a:rPr lang="nl-BE" smtClean="0"/>
              <a:t>12/12/2024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1CF596D7-A19E-2C72-E4AF-E30A462F08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C415C851-C59D-E21A-2156-CDD9E9A2F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5DDAE-F66E-4EA2-BC91-517C800E71C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438351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0AF3A3B-7D11-08CD-0C1A-1C11DAC41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1CE3D6EC-2166-9639-4EAD-1686AB1CB7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2DB47332-DF87-197A-3FD3-2E6AF1EF73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03020-0E9B-40DC-AFB6-FFEF3699A8B6}" type="datetimeFigureOut">
              <a:rPr lang="nl-BE" smtClean="0"/>
              <a:t>12/12/2024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E0D55A52-96C3-5C46-CF1A-2C5FBCEC16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4F58ED58-FC4E-0B87-953B-FBF4C691B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5DDAE-F66E-4EA2-BC91-517C800E71C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538697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8D9EF277-8822-630B-A4B7-3D620E30058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84E18157-0510-34D5-1627-A4FA0F7C40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A4C3C7A7-D60D-5B99-266F-305D71B963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03020-0E9B-40DC-AFB6-FFEF3699A8B6}" type="datetimeFigureOut">
              <a:rPr lang="nl-BE" smtClean="0"/>
              <a:t>12/12/2024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8EDE6D66-BC15-2719-CE30-53FECFE2B6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33B17802-603B-9FA4-2EB5-8DA046438B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5DDAE-F66E-4EA2-BC91-517C800E71C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203250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642977" y="0"/>
            <a:ext cx="11549023" cy="5553563"/>
          </a:xfrm>
          <a:prstGeom prst="rect">
            <a:avLst/>
          </a:prstGeom>
          <a:solidFill>
            <a:srgbClr val="1E64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266" noProof="0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white">
          <a:xfrm>
            <a:off x="907842" y="1607344"/>
            <a:ext cx="10676456" cy="3119285"/>
          </a:xfrm>
        </p:spPr>
        <p:txBody>
          <a:bodyPr anchor="b">
            <a:noAutofit/>
          </a:bodyPr>
          <a:lstStyle>
            <a:lvl1pPr algn="l">
              <a:lnSpc>
                <a:spcPts val="7734"/>
              </a:lnSpc>
              <a:defRPr sz="7031" u="sng" baseline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</a:defRPr>
            </a:lvl1pPr>
          </a:lstStyle>
          <a:p>
            <a:r>
              <a:rPr lang="nl-NL" noProof="0"/>
              <a:t>Klik om stijl te bewerken</a:t>
            </a:r>
            <a:endParaRPr lang="nl-BE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902456" y="4833784"/>
            <a:ext cx="10681842" cy="410063"/>
          </a:xfrm>
        </p:spPr>
        <p:txBody>
          <a:bodyPr>
            <a:normAutofit/>
          </a:bodyPr>
          <a:lstStyle>
            <a:lvl1pPr marL="0" indent="0" algn="l">
              <a:lnSpc>
                <a:spcPts val="2531"/>
              </a:lnSpc>
              <a:buNone/>
              <a:defRPr sz="2109" baseline="0">
                <a:solidFill>
                  <a:srgbClr val="FFD200"/>
                </a:solidFill>
              </a:defRPr>
            </a:lvl1pPr>
            <a:lvl2pPr marL="457144" indent="0" algn="ctr">
              <a:buNone/>
              <a:defRPr sz="2000"/>
            </a:lvl2pPr>
            <a:lvl3pPr marL="914289" indent="0" algn="ctr">
              <a:buNone/>
              <a:defRPr sz="1800"/>
            </a:lvl3pPr>
            <a:lvl4pPr marL="1371433" indent="0" algn="ctr">
              <a:buNone/>
              <a:defRPr sz="1600"/>
            </a:lvl4pPr>
            <a:lvl5pPr marL="1828577" indent="0" algn="ctr">
              <a:buNone/>
              <a:defRPr sz="1600"/>
            </a:lvl5pPr>
            <a:lvl6pPr marL="2285723" indent="0" algn="ctr">
              <a:buNone/>
              <a:defRPr sz="1600"/>
            </a:lvl6pPr>
            <a:lvl7pPr marL="2742867" indent="0" algn="ctr">
              <a:buNone/>
              <a:defRPr sz="1600"/>
            </a:lvl7pPr>
            <a:lvl8pPr marL="3200011" indent="0" algn="ctr">
              <a:buNone/>
              <a:defRPr sz="1600"/>
            </a:lvl8pPr>
            <a:lvl9pPr marL="3657156" indent="0" algn="ctr">
              <a:buNone/>
              <a:defRPr sz="1600"/>
            </a:lvl9pPr>
          </a:lstStyle>
          <a:p>
            <a:r>
              <a:rPr lang="nl-BE" noProof="0" dirty="0"/>
              <a:t>Klik om de ondertitel / presentator / datum [</a:t>
            </a:r>
            <a:r>
              <a:rPr lang="nl-BE" noProof="0" dirty="0" err="1"/>
              <a:t>dd</a:t>
            </a:r>
            <a:r>
              <a:rPr lang="nl-BE" noProof="0" dirty="0"/>
              <a:t>-mm-</a:t>
            </a:r>
            <a:r>
              <a:rPr lang="nl-BE" noProof="0" dirty="0" err="1"/>
              <a:t>yyyy</a:t>
            </a:r>
            <a:r>
              <a:rPr lang="nl-BE" noProof="0" dirty="0"/>
              <a:t>] te maken</a:t>
            </a:r>
          </a:p>
        </p:txBody>
      </p:sp>
      <p:sp>
        <p:nvSpPr>
          <p:cNvPr id="8" name="Titles positoning box" hidden="1"/>
          <p:cNvSpPr/>
          <p:nvPr userDrawn="1"/>
        </p:nvSpPr>
        <p:spPr>
          <a:xfrm>
            <a:off x="964465" y="4505625"/>
            <a:ext cx="10555957" cy="40500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66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907842" y="189844"/>
            <a:ext cx="10676456" cy="379688"/>
          </a:xfrm>
        </p:spPr>
        <p:txBody>
          <a:bodyPr anchor="b" anchorCtr="0">
            <a:normAutofit/>
          </a:bodyPr>
          <a:lstStyle>
            <a:lvl1pPr marL="0" indent="0">
              <a:lnSpc>
                <a:spcPts val="1195"/>
              </a:lnSpc>
              <a:buNone/>
              <a:defRPr sz="984" b="1" i="0" u="sng" cap="all" baseline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</a:defRPr>
            </a:lvl1pPr>
            <a:lvl2pPr marL="0" indent="0">
              <a:lnSpc>
                <a:spcPts val="1195"/>
              </a:lnSpc>
              <a:buNone/>
              <a:defRPr sz="984" cap="all" baseline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</a:defRPr>
            </a:lvl2pPr>
          </a:lstStyle>
          <a:p>
            <a:pPr lvl="0"/>
            <a:r>
              <a:rPr lang="nl-BE" noProof="0" dirty="0"/>
              <a:t>Klik om de organisatie stijlen te bewerken</a:t>
            </a:r>
          </a:p>
          <a:p>
            <a:pPr lvl="1"/>
            <a:r>
              <a:rPr lang="nl-BE" noProof="0" dirty="0"/>
              <a:t>tweede niveau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 hasCustomPrompt="1"/>
          </p:nvPr>
        </p:nvSpPr>
        <p:spPr>
          <a:xfrm>
            <a:off x="2250419" y="5882625"/>
            <a:ext cx="1607442" cy="653063"/>
          </a:xfrm>
        </p:spPr>
        <p:txBody>
          <a:bodyPr/>
          <a:lstStyle>
            <a:lvl1pPr marL="60273" indent="0">
              <a:buNone/>
              <a:defRPr sz="1125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nl-BE" noProof="0" dirty="0"/>
              <a:t>Partnerlogo 1</a:t>
            </a:r>
          </a:p>
        </p:txBody>
      </p:sp>
      <p:sp>
        <p:nvSpPr>
          <p:cNvPr id="13" name="Picture Placeholder 11"/>
          <p:cNvSpPr>
            <a:spLocks noGrp="1"/>
          </p:cNvSpPr>
          <p:nvPr>
            <p:ph type="pic" sz="quarter" idx="12" hasCustomPrompt="1"/>
          </p:nvPr>
        </p:nvSpPr>
        <p:spPr>
          <a:xfrm>
            <a:off x="4017339" y="5882625"/>
            <a:ext cx="1607442" cy="653063"/>
          </a:xfrm>
        </p:spPr>
        <p:txBody>
          <a:bodyPr/>
          <a:lstStyle>
            <a:lvl1pPr marL="60273" indent="0">
              <a:buNone/>
              <a:defRPr sz="1125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nl-BE" noProof="0" dirty="0"/>
              <a:t>Partnerlogo 2</a:t>
            </a:r>
          </a:p>
        </p:txBody>
      </p:sp>
      <p:sp>
        <p:nvSpPr>
          <p:cNvPr id="14" name="Picture Placeholder 11"/>
          <p:cNvSpPr>
            <a:spLocks noGrp="1"/>
          </p:cNvSpPr>
          <p:nvPr>
            <p:ph type="pic" sz="quarter" idx="13" hasCustomPrompt="1"/>
          </p:nvPr>
        </p:nvSpPr>
        <p:spPr>
          <a:xfrm>
            <a:off x="5786791" y="5882625"/>
            <a:ext cx="1632756" cy="653063"/>
          </a:xfrm>
        </p:spPr>
        <p:txBody>
          <a:bodyPr/>
          <a:lstStyle>
            <a:lvl1pPr marL="60273" indent="0">
              <a:buNone/>
              <a:defRPr sz="1125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nl-BE" noProof="0" dirty="0"/>
              <a:t>Partnerlogo 3</a:t>
            </a:r>
          </a:p>
        </p:txBody>
      </p:sp>
      <p:sp>
        <p:nvSpPr>
          <p:cNvPr id="15" name="Picture Placeholder 11"/>
          <p:cNvSpPr>
            <a:spLocks noGrp="1"/>
          </p:cNvSpPr>
          <p:nvPr>
            <p:ph type="pic" sz="quarter" idx="14" hasCustomPrompt="1"/>
          </p:nvPr>
        </p:nvSpPr>
        <p:spPr>
          <a:xfrm>
            <a:off x="7556242" y="5882625"/>
            <a:ext cx="1632756" cy="653063"/>
          </a:xfrm>
        </p:spPr>
        <p:txBody>
          <a:bodyPr/>
          <a:lstStyle>
            <a:lvl1pPr marL="60273" indent="0">
              <a:buNone/>
              <a:defRPr sz="1125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nl-BE" noProof="0" dirty="0"/>
              <a:t>Partnerlogo 4</a:t>
            </a:r>
          </a:p>
        </p:txBody>
      </p:sp>
    </p:spTree>
    <p:extLst>
      <p:ext uri="{BB962C8B-B14F-4D97-AF65-F5344CB8AC3E}">
        <p14:creationId xmlns:p14="http://schemas.microsoft.com/office/powerpoint/2010/main" val="24525376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hapt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642977" y="0"/>
            <a:ext cx="11549023" cy="5553563"/>
          </a:xfrm>
          <a:prstGeom prst="rect">
            <a:avLst/>
          </a:prstGeom>
          <a:solidFill>
            <a:srgbClr val="1E64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266" noProof="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907842" y="2282428"/>
            <a:ext cx="10676456" cy="3119285"/>
          </a:xfrm>
        </p:spPr>
        <p:txBody>
          <a:bodyPr anchor="b">
            <a:noAutofit/>
          </a:bodyPr>
          <a:lstStyle>
            <a:lvl1pPr algn="l">
              <a:lnSpc>
                <a:spcPts val="7734"/>
              </a:lnSpc>
              <a:defRPr sz="7031" u="sng" baseline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</a:defRPr>
            </a:lvl1pPr>
          </a:lstStyle>
          <a:p>
            <a:r>
              <a:rPr lang="nl-BE" noProof="0" dirty="0"/>
              <a:t>klik om een hoofdstuktitel te maken.</a:t>
            </a:r>
          </a:p>
        </p:txBody>
      </p:sp>
      <p:sp>
        <p:nvSpPr>
          <p:cNvPr id="8" name="Titles positoning box" hidden="1"/>
          <p:cNvSpPr/>
          <p:nvPr userDrawn="1"/>
        </p:nvSpPr>
        <p:spPr>
          <a:xfrm>
            <a:off x="964465" y="5163750"/>
            <a:ext cx="10555957" cy="40500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66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62754" y="6292057"/>
            <a:ext cx="6482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1E64C8"/>
                </a:solidFill>
              </a:defRPr>
            </a:lvl1pPr>
          </a:lstStyle>
          <a:p>
            <a:fld id="{7AE184E0-0BD4-4705-A12B-9B71DDE63301}" type="slidenum">
              <a:rPr lang="nl-BE" noProof="0" smtClean="0"/>
              <a:pPr/>
              <a:t>‹nr.›</a:t>
            </a:fld>
            <a:endParaRPr lang="nl-BE" noProof="0" dirty="0"/>
          </a:p>
        </p:txBody>
      </p:sp>
    </p:spTree>
    <p:extLst>
      <p:ext uri="{BB962C8B-B14F-4D97-AF65-F5344CB8AC3E}">
        <p14:creationId xmlns:p14="http://schemas.microsoft.com/office/powerpoint/2010/main" val="16014496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ue textbox over pictur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2" hasCustomPrompt="1"/>
          </p:nvPr>
        </p:nvSpPr>
        <p:spPr>
          <a:xfrm>
            <a:off x="642977" y="0"/>
            <a:ext cx="11549023" cy="5568750"/>
          </a:xfrm>
        </p:spPr>
        <p:txBody>
          <a:bodyPr/>
          <a:lstStyle>
            <a:lvl1pPr marL="60273" indent="0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nl-BE" noProof="0"/>
              <a:t>Picture</a:t>
            </a:r>
            <a:endParaRPr lang="nl-BE" noProof="0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81384-1200-4D40-BEF0-3A17A1F906F4}" type="datetime1">
              <a:rPr lang="nl-NL" noProof="0" smtClean="0"/>
              <a:t>12-12-2024</a:t>
            </a:fld>
            <a:endParaRPr lang="nl-NL" noProof="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noProof="0" dirty="0"/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0301F6D1-3E66-4198-8305-F0FF1745CC9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42977" y="1892798"/>
            <a:ext cx="4756509" cy="3677906"/>
          </a:xfrm>
          <a:solidFill>
            <a:srgbClr val="1E64C8"/>
          </a:solidFill>
        </p:spPr>
        <p:txBody>
          <a:bodyPr anchor="b" anchorCtr="0">
            <a:noAutofit/>
          </a:bodyPr>
          <a:lstStyle>
            <a:lvl1pPr marL="60273" indent="0">
              <a:buNone/>
              <a:defRPr sz="7031" u="sng" cap="all" baseline="0">
                <a:solidFill>
                  <a:schemeClr val="bg1"/>
                </a:solidFill>
              </a:defRPr>
            </a:lvl1pPr>
            <a:lvl2pPr marL="692026" indent="-439771"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</p:txBody>
      </p:sp>
    </p:spTree>
    <p:extLst>
      <p:ext uri="{BB962C8B-B14F-4D97-AF65-F5344CB8AC3E}">
        <p14:creationId xmlns:p14="http://schemas.microsoft.com/office/powerpoint/2010/main" val="403814059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642977" y="0"/>
            <a:ext cx="11549023" cy="5553563"/>
          </a:xfrm>
          <a:prstGeom prst="rect">
            <a:avLst/>
          </a:prstGeom>
          <a:solidFill>
            <a:srgbClr val="1E64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266" noProof="0" dirty="0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6480395" y="2176875"/>
            <a:ext cx="5103311" cy="1518514"/>
          </a:xfrm>
        </p:spPr>
        <p:txBody>
          <a:bodyPr>
            <a:normAutofit/>
          </a:bodyPr>
          <a:lstStyle>
            <a:lvl1pPr marL="0" indent="0">
              <a:lnSpc>
                <a:spcPts val="2461"/>
              </a:lnSpc>
              <a:buNone/>
              <a:defRPr sz="1687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Klik om de namen van </a:t>
            </a:r>
            <a:r>
              <a:rPr lang="nl-NL" dirty="0" err="1"/>
              <a:t>social</a:t>
            </a:r>
            <a:r>
              <a:rPr lang="nl-NL" dirty="0"/>
              <a:t> media in te typen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907842" y="1225716"/>
            <a:ext cx="5217185" cy="4056750"/>
          </a:xfrm>
        </p:spPr>
        <p:txBody>
          <a:bodyPr anchor="t" anchorCtr="0">
            <a:noAutofit/>
          </a:bodyPr>
          <a:lstStyle>
            <a:lvl1pPr algn="l">
              <a:lnSpc>
                <a:spcPts val="2461"/>
              </a:lnSpc>
              <a:defRPr sz="1758" u="none" cap="none" baseline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+mn-lt"/>
              </a:defRPr>
            </a:lvl1pPr>
          </a:lstStyle>
          <a:p>
            <a:r>
              <a:rPr lang="nl-BE" noProof="0" dirty="0"/>
              <a:t>Klik om de gegevens van de presentator in </a:t>
            </a:r>
            <a:r>
              <a:rPr lang="nl-BE" noProof="0"/>
              <a:t>te typen</a:t>
            </a:r>
            <a:endParaRPr lang="nl-BE" noProof="0" dirty="0"/>
          </a:p>
        </p:txBody>
      </p:sp>
      <p:sp>
        <p:nvSpPr>
          <p:cNvPr id="8" name="Titles positoning box" hidden="1"/>
          <p:cNvSpPr/>
          <p:nvPr userDrawn="1"/>
        </p:nvSpPr>
        <p:spPr>
          <a:xfrm>
            <a:off x="964465" y="1285875"/>
            <a:ext cx="10555957" cy="4218581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66"/>
          </a:p>
        </p:txBody>
      </p:sp>
    </p:spTree>
    <p:extLst>
      <p:ext uri="{BB962C8B-B14F-4D97-AF65-F5344CB8AC3E}">
        <p14:creationId xmlns:p14="http://schemas.microsoft.com/office/powerpoint/2010/main" val="14273271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9B67E2E-C52C-0B36-BFB4-464C86278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7F3F7E3-8EA5-32AE-5CA5-233C322635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B8DEA93-F250-D7C3-133F-F7D5F464F6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03020-0E9B-40DC-AFB6-FFEF3699A8B6}" type="datetimeFigureOut">
              <a:rPr lang="nl-BE" smtClean="0"/>
              <a:t>12/12/2024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94E4427C-306F-55B0-13B5-DF63187442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44DDD357-78F2-034F-51C7-A953B73F58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5DDAE-F66E-4EA2-BC91-517C800E71C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385769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512AD2B-54CC-F990-2E7F-E3BFE3BF0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F37B76B5-7EF2-D14B-F63F-11C3553B19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553E2059-C9F4-2985-89DA-154BDE3372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03020-0E9B-40DC-AFB6-FFEF3699A8B6}" type="datetimeFigureOut">
              <a:rPr lang="nl-BE" smtClean="0"/>
              <a:t>12/12/2024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9AC8A7BD-27D3-5AAD-150D-DAEC52673C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7672FAE-3C49-5612-2763-D3D6173BE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5DDAE-F66E-4EA2-BC91-517C800E71C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718610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F4DD2D-459E-4ACD-0216-145F2DEDE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12077AE-0F52-C2C0-4B91-612252A9F5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E2C479F0-26EC-A4F2-25E3-518B9DCA41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6D476D78-32CD-81A8-CA93-9E2CA93682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03020-0E9B-40DC-AFB6-FFEF3699A8B6}" type="datetimeFigureOut">
              <a:rPr lang="nl-BE" smtClean="0"/>
              <a:t>12/12/2024</a:t>
            </a:fld>
            <a:endParaRPr lang="nl-BE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9E07F9F6-339B-3118-603E-E00C1F9F6D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4A5A0AA5-F44D-8950-A27F-0E028834DD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5DDAE-F66E-4EA2-BC91-517C800E71C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513512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5202BA-6526-B080-BBF1-8DC6A27667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942BBBF-BBD6-43BA-2804-8BC1B24EA1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BD9E577D-068F-F435-5C83-E1DAD2006C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6B5731A3-DF5D-2771-AF3B-1E45ACEFA9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C6F9E0AD-C13C-D039-3A44-087D29CF538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3777346B-600F-8CCF-146D-F3428955E0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03020-0E9B-40DC-AFB6-FFEF3699A8B6}" type="datetimeFigureOut">
              <a:rPr lang="nl-BE" smtClean="0"/>
              <a:t>12/12/2024</a:t>
            </a:fld>
            <a:endParaRPr lang="nl-BE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DCCB2014-F1F8-A36E-9272-B2DD69E29B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6FE0F804-41AF-6197-647A-A30689EBB8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5DDAE-F66E-4EA2-BC91-517C800E71C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954053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4DA457-AD7B-3268-C64D-17CDCEF95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475C7700-91A5-408A-C58D-20FE80FDF7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03020-0E9B-40DC-AFB6-FFEF3699A8B6}" type="datetimeFigureOut">
              <a:rPr lang="nl-BE" smtClean="0"/>
              <a:t>12/12/2024</a:t>
            </a:fld>
            <a:endParaRPr lang="nl-BE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6D05DEA9-001C-47EA-7EDD-A4B29EA781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2ED6D54A-C9C0-9290-CEE2-426AE8A05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5DDAE-F66E-4EA2-BC91-517C800E71C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917264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F7AFC736-A8D1-945A-1439-97038C6C4A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03020-0E9B-40DC-AFB6-FFEF3699A8B6}" type="datetimeFigureOut">
              <a:rPr lang="nl-BE" smtClean="0"/>
              <a:t>12/12/2024</a:t>
            </a:fld>
            <a:endParaRPr lang="nl-BE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90C6726-B822-976E-20DF-B13F465015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CBB5EF47-E8FA-9523-4D99-49C813CA6B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5DDAE-F66E-4EA2-BC91-517C800E71C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919394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E91892-A898-80A8-F2DC-93704BBD4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625FA32-E04E-361E-71F3-582C670EC6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271F5176-0695-40AF-BE13-E69DC8CBD3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2BD22CC-C849-DE8F-423E-07399114C5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03020-0E9B-40DC-AFB6-FFEF3699A8B6}" type="datetimeFigureOut">
              <a:rPr lang="nl-BE" smtClean="0"/>
              <a:t>12/12/2024</a:t>
            </a:fld>
            <a:endParaRPr lang="nl-BE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B3EC0B99-53CB-3624-DCC1-6796D2C4AC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1FF963E-C806-8C72-B95D-E5E9B23DB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5DDAE-F66E-4EA2-BC91-517C800E71C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074409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0663A08-BB24-004F-3409-47A4FAA0F7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391FA544-1CF4-63DF-21A3-F22DA1BAA17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BE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248B6357-8E65-EE48-0F00-25A53E214E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F7719A54-D027-93FD-D814-D15A5C4FCD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03020-0E9B-40DC-AFB6-FFEF3699A8B6}" type="datetimeFigureOut">
              <a:rPr lang="nl-BE" smtClean="0"/>
              <a:t>12/12/2024</a:t>
            </a:fld>
            <a:endParaRPr lang="nl-BE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CD85C971-0A25-C749-B3EC-BDC531B721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877B4F21-D56A-8717-FF2A-960CDA5FE8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5DDAE-F66E-4EA2-BC91-517C800E71C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255797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4A14F315-B432-7000-7DC9-AEE518DF82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500A6988-3F69-2A0D-7BFC-C214EF4D44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74DB59BE-1A35-4764-B958-572F8B7F6CE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B803020-0E9B-40DC-AFB6-FFEF3699A8B6}" type="datetimeFigureOut">
              <a:rPr lang="nl-BE" smtClean="0"/>
              <a:t>12/12/2024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1DC4E886-46CA-F016-1656-10CEE378B7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816868A0-7041-4357-A4F4-8FD7ED416B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985DDAE-F66E-4EA2-BC91-517C800E71C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46060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jpg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4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0.jpg"/><Relationship Id="rId4" Type="http://schemas.openxmlformats.org/officeDocument/2006/relationships/image" Target="../media/image16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1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Relationship Id="rId6" Type="http://schemas.openxmlformats.org/officeDocument/2006/relationships/hyperlink" Target="https://twitter.com/ugent" TargetMode="External"/><Relationship Id="rId5" Type="http://schemas.openxmlformats.org/officeDocument/2006/relationships/image" Target="../media/image23.png"/><Relationship Id="rId4" Type="http://schemas.openxmlformats.org/officeDocument/2006/relationships/image" Target="../media/image22.e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el 1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sz="8800" dirty="0"/>
              <a:t>WERKBAAR WERK IN DE ZORG</a:t>
            </a:r>
          </a:p>
        </p:txBody>
      </p:sp>
      <p:sp>
        <p:nvSpPr>
          <p:cNvPr id="18" name="Ondertitel 1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NL" b="1" dirty="0"/>
              <a:t>Pieter </a:t>
            </a:r>
            <a:r>
              <a:rPr lang="nl-NL" b="1" dirty="0" err="1"/>
              <a:t>Demaegdt</a:t>
            </a:r>
            <a:r>
              <a:rPr lang="nl-NL" b="1"/>
              <a:t> &amp; Bram </a:t>
            </a:r>
            <a:r>
              <a:rPr lang="nl-NL" b="1" dirty="0"/>
              <a:t>Tops</a:t>
            </a:r>
          </a:p>
        </p:txBody>
      </p:sp>
      <p:sp>
        <p:nvSpPr>
          <p:cNvPr id="6" name="Text Placeholder Organsation L1/L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endParaRPr lang="nl-BE" dirty="0"/>
          </a:p>
        </p:txBody>
      </p:sp>
      <p:sp>
        <p:nvSpPr>
          <p:cNvPr id="19" name="Tijdelijke aanduiding voor afbeelding 18"/>
          <p:cNvSpPr>
            <a:spLocks noGrp="1"/>
          </p:cNvSpPr>
          <p:nvPr>
            <p:ph type="pic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20" name="Tijdelijke aanduiding voor afbeelding 19"/>
          <p:cNvSpPr>
            <a:spLocks noGrp="1"/>
          </p:cNvSpPr>
          <p:nvPr>
            <p:ph type="pic" sz="quarter" idx="12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21" name="Tijdelijke aanduiding voor afbeelding 20"/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22" name="Tijdelijke aanduiding voor afbeelding 21"/>
          <p:cNvSpPr>
            <a:spLocks noGrp="1"/>
          </p:cNvSpPr>
          <p:nvPr>
            <p:ph type="pic" sz="quarter" idx="14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56180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DD589F-6EE2-BFC2-31D6-ECD8E31327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B8930442-A52B-3B45-26EB-DBC77415A3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0537" y="437883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3200" dirty="0"/>
              <a:t>Stand van </a:t>
            </a:r>
            <a:r>
              <a:rPr lang="en-US" sz="3200" dirty="0" err="1"/>
              <a:t>zaken</a:t>
            </a:r>
            <a:endParaRPr lang="en-US" sz="3200" kern="1200" dirty="0">
              <a:latin typeface="+mj-lt"/>
              <a:ea typeface="+mj-ea"/>
              <a:cs typeface="+mj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BFE146-6E4C-925F-BA87-2608EAF5F1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AE184E0-0BD4-4705-A12B-9B71DDE63301}" type="slidenum">
              <a:rPr lang="en-US" smtClean="0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10</a:t>
            </a:fld>
            <a:endParaRPr lang="en-US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12" name="Tekstvak 11">
            <a:extLst>
              <a:ext uri="{FF2B5EF4-FFF2-40B4-BE49-F238E27FC236}">
                <a16:creationId xmlns:a16="http://schemas.microsoft.com/office/drawing/2014/main" id="{DA070DFB-0964-1071-A5B3-CEE40E5B5DD7}"/>
              </a:ext>
            </a:extLst>
          </p:cNvPr>
          <p:cNvSpPr txBox="1"/>
          <p:nvPr/>
        </p:nvSpPr>
        <p:spPr>
          <a:xfrm>
            <a:off x="1017882" y="1278020"/>
            <a:ext cx="57912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800" dirty="0">
                <a:solidFill>
                  <a:schemeClr val="bg1"/>
                </a:solidFill>
              </a:rPr>
              <a:t>1</a:t>
            </a:r>
            <a:r>
              <a:rPr lang="nl-BE" sz="2800" baseline="30000" dirty="0">
                <a:solidFill>
                  <a:schemeClr val="bg1"/>
                </a:solidFill>
              </a:rPr>
              <a:t>e</a:t>
            </a:r>
            <a:r>
              <a:rPr lang="nl-BE" sz="2800" dirty="0">
                <a:solidFill>
                  <a:schemeClr val="bg1"/>
                </a:solidFill>
              </a:rPr>
              <a:t> wave aan prototypes getest</a:t>
            </a:r>
          </a:p>
          <a:p>
            <a:endParaRPr lang="nl-BE" sz="2800" dirty="0">
              <a:solidFill>
                <a:schemeClr val="bg1"/>
              </a:solidFill>
            </a:endParaRPr>
          </a:p>
          <a:p>
            <a:r>
              <a:rPr lang="nl-BE" sz="2800" dirty="0">
                <a:solidFill>
                  <a:schemeClr val="bg1"/>
                </a:solidFill>
              </a:rPr>
              <a:t>2 feedbackunits</a:t>
            </a:r>
          </a:p>
          <a:p>
            <a:endParaRPr lang="nl-BE" sz="2800" dirty="0">
              <a:solidFill>
                <a:schemeClr val="bg1"/>
              </a:solidFill>
            </a:endParaRPr>
          </a:p>
          <a:p>
            <a:endParaRPr lang="nl-BE" sz="2800" dirty="0">
              <a:solidFill>
                <a:schemeClr val="bg1"/>
              </a:solidFill>
            </a:endParaRPr>
          </a:p>
          <a:p>
            <a:endParaRPr lang="nl-BE" sz="2800" dirty="0">
              <a:solidFill>
                <a:schemeClr val="bg1"/>
              </a:solidFill>
            </a:endParaRPr>
          </a:p>
          <a:p>
            <a:endParaRPr lang="nl-BE" sz="2800" dirty="0">
              <a:solidFill>
                <a:schemeClr val="bg1"/>
              </a:solidFill>
            </a:endParaRPr>
          </a:p>
          <a:p>
            <a:r>
              <a:rPr lang="nl-BE" sz="2800" dirty="0">
                <a:solidFill>
                  <a:schemeClr val="bg1"/>
                </a:solidFill>
              </a:rPr>
              <a:t>2 draagconfiguraties</a:t>
            </a:r>
          </a:p>
        </p:txBody>
      </p:sp>
      <p:pic>
        <p:nvPicPr>
          <p:cNvPr id="4" name="Afbeelding 3" descr="Afbeelding met overdekt, muur, doos, groen&#10;&#10;Automatisch gegenereerde beschrijving">
            <a:extLst>
              <a:ext uri="{FF2B5EF4-FFF2-40B4-BE49-F238E27FC236}">
                <a16:creationId xmlns:a16="http://schemas.microsoft.com/office/drawing/2014/main" id="{A08EF858-4486-F007-7C33-322E50C819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222771" y="2209896"/>
            <a:ext cx="2527330" cy="1896244"/>
          </a:xfrm>
          <a:prstGeom prst="rect">
            <a:avLst/>
          </a:prstGeom>
        </p:spPr>
      </p:pic>
      <p:pic>
        <p:nvPicPr>
          <p:cNvPr id="6" name="Afbeelding 5" descr="Afbeelding met overdekt, kabel, Elektrische bedrading, vloer&#10;&#10;Automatisch gegenereerde beschrijving">
            <a:extLst>
              <a:ext uri="{FF2B5EF4-FFF2-40B4-BE49-F238E27FC236}">
                <a16:creationId xmlns:a16="http://schemas.microsoft.com/office/drawing/2014/main" id="{52FE90A7-B2AD-52D4-FC47-8D886A6858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98" t="36729" r="21202"/>
          <a:stretch/>
        </p:blipFill>
        <p:spPr>
          <a:xfrm rot="5400000">
            <a:off x="8003104" y="1476436"/>
            <a:ext cx="2527330" cy="2868092"/>
          </a:xfrm>
          <a:prstGeom prst="rect">
            <a:avLst/>
          </a:prstGeom>
        </p:spPr>
      </p:pic>
      <p:pic>
        <p:nvPicPr>
          <p:cNvPr id="8" name="Afbeelding 7" descr="Afbeelding met overdekt, muur, connector&#10;&#10;Automatisch gegenereerde beschrijving">
            <a:extLst>
              <a:ext uri="{FF2B5EF4-FFF2-40B4-BE49-F238E27FC236}">
                <a16:creationId xmlns:a16="http://schemas.microsoft.com/office/drawing/2014/main" id="{9F9D8653-B3C1-60D6-D0C1-E80C6E455D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679745" y="4672253"/>
            <a:ext cx="2202201" cy="1896244"/>
          </a:xfrm>
          <a:prstGeom prst="rect">
            <a:avLst/>
          </a:prstGeom>
        </p:spPr>
      </p:pic>
      <p:pic>
        <p:nvPicPr>
          <p:cNvPr id="10" name="Afbeelding 9" descr="Afbeelding met overdekt, verbruiksartikelen voor kantoor, Hoofdtelefoon&#10;&#10;Automatisch gegenereerde beschrijving">
            <a:extLst>
              <a:ext uri="{FF2B5EF4-FFF2-40B4-BE49-F238E27FC236}">
                <a16:creationId xmlns:a16="http://schemas.microsoft.com/office/drawing/2014/main" id="{99B8FCF7-4DCF-EB42-0AA0-17507850EE2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541"/>
          <a:stretch/>
        </p:blipFill>
        <p:spPr>
          <a:xfrm>
            <a:off x="4499313" y="4817450"/>
            <a:ext cx="2935245" cy="1904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9944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F0E6B4-6BE8-08DB-A71B-107144EA09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F524C1F6-B0E7-BDB8-169B-44893F8FE0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3200" dirty="0" err="1"/>
              <a:t>Huidige</a:t>
            </a:r>
            <a:r>
              <a:rPr lang="en-US" sz="3200" dirty="0"/>
              <a:t> status: Market fit</a:t>
            </a:r>
            <a:endParaRPr lang="en-US" sz="3200" kern="1200" dirty="0">
              <a:latin typeface="+mj-lt"/>
              <a:ea typeface="+mj-ea"/>
              <a:cs typeface="+mj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4F9D0B-CB71-988D-0CE4-71DC0EAF8D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AE184E0-0BD4-4705-A12B-9B71DDE63301}" type="slidenum">
              <a:rPr lang="en-US" smtClean="0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11</a:t>
            </a:fld>
            <a:endParaRPr lang="en-US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12" name="Tekstvak 11">
            <a:extLst>
              <a:ext uri="{FF2B5EF4-FFF2-40B4-BE49-F238E27FC236}">
                <a16:creationId xmlns:a16="http://schemas.microsoft.com/office/drawing/2014/main" id="{CD5CDDB2-37B4-6B4C-6305-8D508E9F581D}"/>
              </a:ext>
            </a:extLst>
          </p:cNvPr>
          <p:cNvSpPr txBox="1"/>
          <p:nvPr/>
        </p:nvSpPr>
        <p:spPr>
          <a:xfrm>
            <a:off x="1291771" y="1388303"/>
            <a:ext cx="57912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800" dirty="0" err="1">
                <a:solidFill>
                  <a:schemeClr val="bg1"/>
                </a:solidFill>
              </a:rPr>
              <a:t>Pain</a:t>
            </a:r>
            <a:r>
              <a:rPr lang="nl-BE" sz="2800" dirty="0">
                <a:solidFill>
                  <a:schemeClr val="bg1"/>
                </a:solidFill>
              </a:rPr>
              <a:t> </a:t>
            </a:r>
            <a:r>
              <a:rPr lang="nl-BE" sz="2800" dirty="0" err="1">
                <a:solidFill>
                  <a:schemeClr val="bg1"/>
                </a:solidFill>
              </a:rPr>
              <a:t>relief</a:t>
            </a:r>
            <a:r>
              <a:rPr lang="nl-BE" sz="2800" dirty="0">
                <a:solidFill>
                  <a:schemeClr val="bg1"/>
                </a:solidFill>
              </a:rPr>
              <a:t>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BE" sz="2800" dirty="0">
                <a:solidFill>
                  <a:schemeClr val="bg1"/>
                </a:solidFill>
              </a:rPr>
              <a:t>Manier van melden (kalibreren)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BE" sz="2800" dirty="0">
                <a:solidFill>
                  <a:schemeClr val="bg1"/>
                </a:solidFill>
              </a:rPr>
              <a:t>Stimulans geven</a:t>
            </a:r>
          </a:p>
          <a:p>
            <a:endParaRPr lang="nl-BE" sz="2800" dirty="0">
              <a:solidFill>
                <a:schemeClr val="bg1"/>
              </a:solidFill>
            </a:endParaRPr>
          </a:p>
          <a:p>
            <a:r>
              <a:rPr lang="nl-BE" sz="2800" dirty="0">
                <a:solidFill>
                  <a:schemeClr val="bg1"/>
                </a:solidFill>
              </a:rPr>
              <a:t>Effectiviteit van de pauzes: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BE" sz="2800" dirty="0">
                <a:solidFill>
                  <a:schemeClr val="bg1"/>
                </a:solidFill>
              </a:rPr>
              <a:t>Ademhalingsoefeningen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BE" sz="2800" dirty="0">
                <a:solidFill>
                  <a:schemeClr val="bg1"/>
                </a:solidFill>
              </a:rPr>
              <a:t>Gepersonaliseerd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BE" sz="2800" dirty="0">
                <a:solidFill>
                  <a:schemeClr val="bg1"/>
                </a:solidFill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9178535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CD3513-0FA3-376C-4193-7BBEED8FDE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2949EDC9-465B-98F0-807D-9A6A522A36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3200" dirty="0" err="1"/>
              <a:t>Te</a:t>
            </a:r>
            <a:r>
              <a:rPr lang="en-US" sz="3200" dirty="0"/>
              <a:t> </a:t>
            </a:r>
            <a:r>
              <a:rPr lang="en-US" sz="3200" dirty="0" err="1"/>
              <a:t>ontwikkelen</a:t>
            </a:r>
            <a:r>
              <a:rPr lang="en-US" sz="3200" dirty="0"/>
              <a:t> prototype</a:t>
            </a:r>
            <a:endParaRPr lang="en-US" sz="3200" kern="1200" dirty="0">
              <a:latin typeface="+mj-lt"/>
              <a:ea typeface="+mj-ea"/>
              <a:cs typeface="+mj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CED819-39F0-8E60-D372-CB50936756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7AE184E0-0BD4-4705-A12B-9B71DDE6330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2" name="Afbeelding 1" descr="Afbeelding met joint, kunst, benen, hand&#10;&#10;Beschrijving automatisch gegenereerd met gemiddelde betrouwbaarheid">
            <a:extLst>
              <a:ext uri="{FF2B5EF4-FFF2-40B4-BE49-F238E27FC236}">
                <a16:creationId xmlns:a16="http://schemas.microsoft.com/office/drawing/2014/main" id="{30897C7E-E37F-A09E-221E-0BC8508052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5818" y="1509486"/>
            <a:ext cx="7186182" cy="4042228"/>
          </a:xfrm>
          <a:prstGeom prst="rect">
            <a:avLst/>
          </a:prstGeom>
        </p:spPr>
      </p:pic>
      <p:sp>
        <p:nvSpPr>
          <p:cNvPr id="7" name="Tekstvak 6">
            <a:extLst>
              <a:ext uri="{FF2B5EF4-FFF2-40B4-BE49-F238E27FC236}">
                <a16:creationId xmlns:a16="http://schemas.microsoft.com/office/drawing/2014/main" id="{E8847CF9-3C6E-8AD7-4369-67831E69F816}"/>
              </a:ext>
            </a:extLst>
          </p:cNvPr>
          <p:cNvSpPr txBox="1"/>
          <p:nvPr/>
        </p:nvSpPr>
        <p:spPr>
          <a:xfrm>
            <a:off x="783771" y="1509486"/>
            <a:ext cx="397691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b="1" dirty="0">
                <a:solidFill>
                  <a:schemeClr val="bg1"/>
                </a:solidFill>
              </a:rPr>
              <a:t>Autonoom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b="1" dirty="0">
                <a:solidFill>
                  <a:schemeClr val="bg1"/>
                </a:solidFill>
              </a:rPr>
              <a:t>Registreert HRV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b="1" dirty="0">
                <a:solidFill>
                  <a:schemeClr val="bg1"/>
                </a:solidFill>
              </a:rPr>
              <a:t>Integreert smartwatch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b="1" dirty="0">
                <a:solidFill>
                  <a:schemeClr val="bg1"/>
                </a:solidFill>
              </a:rPr>
              <a:t>Rond bovenarm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b="1" dirty="0">
                <a:solidFill>
                  <a:schemeClr val="bg1"/>
                </a:solidFill>
              </a:rPr>
              <a:t>Feedback unit (advies)</a:t>
            </a:r>
          </a:p>
        </p:txBody>
      </p:sp>
      <p:pic>
        <p:nvPicPr>
          <p:cNvPr id="2052" name="Picture 4" descr="Compression Bicep Strap - Anchor Home Medical">
            <a:extLst>
              <a:ext uri="{FF2B5EF4-FFF2-40B4-BE49-F238E27FC236}">
                <a16:creationId xmlns:a16="http://schemas.microsoft.com/office/drawing/2014/main" id="{86EBEB2B-33F6-DB8B-7797-1A87F27307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4332" y="3280228"/>
            <a:ext cx="2271485" cy="2271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73950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ekst 1">
            <a:extLst>
              <a:ext uri="{FF2B5EF4-FFF2-40B4-BE49-F238E27FC236}">
                <a16:creationId xmlns:a16="http://schemas.microsoft.com/office/drawing/2014/main" id="{AFFA78FE-4639-DC96-932E-C7E7FD23683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88800" y="451945"/>
            <a:ext cx="3814400" cy="622112"/>
          </a:xfrm>
        </p:spPr>
        <p:txBody>
          <a:bodyPr>
            <a:normAutofit/>
          </a:bodyPr>
          <a:lstStyle/>
          <a:p>
            <a:r>
              <a:rPr lang="nl-BE" sz="3200" b="1" dirty="0"/>
              <a:t>“Trigger </a:t>
            </a:r>
            <a:r>
              <a:rPr lang="nl-BE" sz="3200" b="1" dirty="0" err="1"/>
              <a:t>Blindness</a:t>
            </a:r>
            <a:r>
              <a:rPr lang="nl-BE" sz="3200" b="1" dirty="0"/>
              <a:t>”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9C452C6E-ED56-127F-CBF0-434B6062A1C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sz="2800" dirty="0"/>
              <a:t>Aparte unit die aangeeft om pauze te nemen</a:t>
            </a:r>
            <a:br>
              <a:rPr lang="nl-BE" sz="2800" dirty="0"/>
            </a:br>
            <a:br>
              <a:rPr lang="nl-BE" sz="2800" dirty="0"/>
            </a:br>
            <a:r>
              <a:rPr lang="nl-BE" sz="2800" dirty="0"/>
              <a:t>Sociale stimulans?</a:t>
            </a:r>
            <a:br>
              <a:rPr lang="nl-BE" sz="2800" dirty="0"/>
            </a:br>
            <a:r>
              <a:rPr lang="nl-BE" sz="2800" dirty="0"/>
              <a:t>	Bevindingen:</a:t>
            </a:r>
            <a:br>
              <a:rPr lang="nl-BE" sz="2800" dirty="0"/>
            </a:br>
            <a:br>
              <a:rPr lang="nl-BE" sz="2800" dirty="0"/>
            </a:br>
            <a:br>
              <a:rPr lang="nl-BE" dirty="0"/>
            </a:br>
            <a:br>
              <a:rPr lang="nl-BE" sz="2800" dirty="0"/>
            </a:br>
            <a:br>
              <a:rPr lang="nl-BE" sz="2800" dirty="0"/>
            </a:br>
            <a:br>
              <a:rPr lang="nl-BE" sz="2800" dirty="0"/>
            </a:br>
            <a:br>
              <a:rPr lang="nl-BE" sz="2800" dirty="0"/>
            </a:br>
            <a:endParaRPr lang="nl-BE" sz="2800" dirty="0"/>
          </a:p>
        </p:txBody>
      </p:sp>
      <p:pic>
        <p:nvPicPr>
          <p:cNvPr id="4" name="Afbeelding 3" descr="Afbeelding met overdekt, muur, doos, groen&#10;&#10;Automatisch gegenereerde beschrijving">
            <a:extLst>
              <a:ext uri="{FF2B5EF4-FFF2-40B4-BE49-F238E27FC236}">
                <a16:creationId xmlns:a16="http://schemas.microsoft.com/office/drawing/2014/main" id="{F16A3198-8A08-16FB-986C-0B3C0A2F0C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216352" y="2463232"/>
            <a:ext cx="3221438" cy="2417029"/>
          </a:xfrm>
          <a:prstGeom prst="rect">
            <a:avLst/>
          </a:prstGeom>
        </p:spPr>
      </p:pic>
      <p:pic>
        <p:nvPicPr>
          <p:cNvPr id="1026" name="Picture 2" descr="Hulpkar met grote capaciteit Plastic Beauty Salon Trolley, 3-laags medische  zorgkar met prullenbaklade 64 × 44 × 93cm : Amazon.nl: Wonen &amp; keuken">
            <a:extLst>
              <a:ext uri="{FF2B5EF4-FFF2-40B4-BE49-F238E27FC236}">
                <a16:creationId xmlns:a16="http://schemas.microsoft.com/office/drawing/2014/main" id="{327B5DDD-606E-35A7-31F2-C3E222B8DA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7119" y="2061029"/>
            <a:ext cx="3221437" cy="3221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Afbeelding 4" descr="Afbeelding met schets, tekening, tekst, Kinderkunst&#10;&#10;Automatisch gegenereerde beschrijving">
            <a:extLst>
              <a:ext uri="{FF2B5EF4-FFF2-40B4-BE49-F238E27FC236}">
                <a16:creationId xmlns:a16="http://schemas.microsoft.com/office/drawing/2014/main" id="{6D611A58-5375-D241-57F1-ADB764D1719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25" t="11068" r="14444" b="8862"/>
          <a:stretch/>
        </p:blipFill>
        <p:spPr bwMode="auto">
          <a:xfrm rot="5400000">
            <a:off x="9524173" y="2771052"/>
            <a:ext cx="2605796" cy="2417031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Afbeelding 5" descr="Afbeelding met overdekt, kabel, Elektrische bedrading, vloer&#10;&#10;Automatisch gegenereerde beschrijving">
            <a:extLst>
              <a:ext uri="{FF2B5EF4-FFF2-40B4-BE49-F238E27FC236}">
                <a16:creationId xmlns:a16="http://schemas.microsoft.com/office/drawing/2014/main" id="{BC4D5413-FB41-04A0-9D15-0AFAEAF34C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98" t="36729" r="21202"/>
          <a:stretch/>
        </p:blipFill>
        <p:spPr>
          <a:xfrm rot="5400000">
            <a:off x="4452064" y="3337411"/>
            <a:ext cx="1822210" cy="206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162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BB7E698-EA92-3F7F-4E94-CACD7549B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Testprotocol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6E5362D-3516-E956-B66C-D4881DC44C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HRV meten en data opslaan via app (SW)</a:t>
            </a:r>
          </a:p>
          <a:p>
            <a:r>
              <a:rPr lang="nl-BE" dirty="0"/>
              <a:t>Elk uur een korte pauze voorstellen (</a:t>
            </a:r>
            <a:r>
              <a:rPr lang="nl-BE" dirty="0" err="1"/>
              <a:t>FeU</a:t>
            </a:r>
            <a:r>
              <a:rPr lang="nl-BE" dirty="0"/>
              <a:t>)</a:t>
            </a:r>
          </a:p>
          <a:p>
            <a:r>
              <a:rPr lang="nl-BE" dirty="0"/>
              <a:t>Willekeurige volgorde van oefeningen</a:t>
            </a:r>
          </a:p>
          <a:p>
            <a:r>
              <a:rPr lang="nl-BE" dirty="0"/>
              <a:t>Aanvoelen pauze beoordelen</a:t>
            </a:r>
          </a:p>
          <a:p>
            <a:endParaRPr lang="nl-BE" dirty="0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A3011093-A6E1-5E34-263F-1BFC65E662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5428" y="1584878"/>
            <a:ext cx="3571517" cy="2071134"/>
          </a:xfrm>
          <a:prstGeom prst="rect">
            <a:avLst/>
          </a:prstGeom>
        </p:spPr>
      </p:pic>
      <p:pic>
        <p:nvPicPr>
          <p:cNvPr id="4098" name="Picture 2" descr="Communicating data effectively with data visualization – Part 15 (Diverging  Stacked Bar Chart for Likert scales) — Mark Bounthavong">
            <a:extLst>
              <a:ext uri="{FF2B5EF4-FFF2-40B4-BE49-F238E27FC236}">
                <a16:creationId xmlns:a16="http://schemas.microsoft.com/office/drawing/2014/main" id="{33E11619-D084-A1B4-6DBA-425A540107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236" b="3685"/>
          <a:stretch/>
        </p:blipFill>
        <p:spPr bwMode="auto">
          <a:xfrm>
            <a:off x="7820933" y="4130124"/>
            <a:ext cx="4371067" cy="1106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Tabel 3">
            <a:extLst>
              <a:ext uri="{FF2B5EF4-FFF2-40B4-BE49-F238E27FC236}">
                <a16:creationId xmlns:a16="http://schemas.microsoft.com/office/drawing/2014/main" id="{6F3C5371-F4BA-190F-7E4B-E80D8C4046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9592182"/>
              </p:ext>
            </p:extLst>
          </p:nvPr>
        </p:nvGraphicFramePr>
        <p:xfrm>
          <a:off x="838200" y="4054749"/>
          <a:ext cx="6050643" cy="236275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96477">
                  <a:extLst>
                    <a:ext uri="{9D8B030D-6E8A-4147-A177-3AD203B41FA5}">
                      <a16:colId xmlns:a16="http://schemas.microsoft.com/office/drawing/2014/main" val="1987985024"/>
                    </a:ext>
                  </a:extLst>
                </a:gridCol>
                <a:gridCol w="1291384">
                  <a:extLst>
                    <a:ext uri="{9D8B030D-6E8A-4147-A177-3AD203B41FA5}">
                      <a16:colId xmlns:a16="http://schemas.microsoft.com/office/drawing/2014/main" val="1027799437"/>
                    </a:ext>
                  </a:extLst>
                </a:gridCol>
                <a:gridCol w="1291384">
                  <a:extLst>
                    <a:ext uri="{9D8B030D-6E8A-4147-A177-3AD203B41FA5}">
                      <a16:colId xmlns:a16="http://schemas.microsoft.com/office/drawing/2014/main" val="344478845"/>
                    </a:ext>
                  </a:extLst>
                </a:gridCol>
                <a:gridCol w="696477">
                  <a:extLst>
                    <a:ext uri="{9D8B030D-6E8A-4147-A177-3AD203B41FA5}">
                      <a16:colId xmlns:a16="http://schemas.microsoft.com/office/drawing/2014/main" val="1509165803"/>
                    </a:ext>
                  </a:extLst>
                </a:gridCol>
                <a:gridCol w="2074921">
                  <a:extLst>
                    <a:ext uri="{9D8B030D-6E8A-4147-A177-3AD203B41FA5}">
                      <a16:colId xmlns:a16="http://schemas.microsoft.com/office/drawing/2014/main" val="3187950256"/>
                    </a:ext>
                  </a:extLst>
                </a:gridCol>
              </a:tblGrid>
              <a:tr h="45781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nl-BE" sz="1100" kern="100">
                          <a:effectLst/>
                        </a:rPr>
                        <a:t>Naam:</a:t>
                      </a:r>
                      <a:endParaRPr lang="nl-BE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nl-BE" sz="1100" kern="10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nl-BE" sz="1100" kern="100">
                          <a:effectLst/>
                        </a:rPr>
                        <a:t>Leeftijd:</a:t>
                      </a:r>
                      <a:endParaRPr lang="nl-BE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nl-BE" sz="1100" kern="10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nl-BE" sz="1100" kern="100">
                          <a:effectLst/>
                        </a:rPr>
                        <a:t>Zorgkundige/Verpleegkundige</a:t>
                      </a:r>
                      <a:endParaRPr lang="nl-BE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82865638"/>
                  </a:ext>
                </a:extLst>
              </a:tr>
              <a:tr h="45781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nl-BE" sz="1100" kern="100">
                          <a:effectLst/>
                        </a:rPr>
                        <a:t>Tijdstip </a:t>
                      </a:r>
                      <a:endParaRPr lang="nl-BE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nl-BE" sz="1100" kern="100">
                          <a:effectLst/>
                        </a:rPr>
                        <a:t>Oefening</a:t>
                      </a:r>
                      <a:endParaRPr lang="nl-BE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nl-BE" sz="1100" kern="100">
                          <a:effectLst/>
                        </a:rPr>
                        <a:t>HRV(uit statistiek)</a:t>
                      </a:r>
                      <a:endParaRPr lang="nl-BE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nl-BE" sz="1100" kern="100">
                          <a:effectLst/>
                        </a:rPr>
                        <a:t>Tevredenheidsscore</a:t>
                      </a:r>
                      <a:endParaRPr lang="nl-BE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nl-B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9208735"/>
                  </a:ext>
                </a:extLst>
              </a:tr>
              <a:tr h="24733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nl-BE" sz="1100" kern="100">
                          <a:effectLst/>
                        </a:rPr>
                        <a:t>8:30</a:t>
                      </a:r>
                      <a:endParaRPr lang="nl-BE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nl-BE" sz="1100" kern="100">
                          <a:effectLst/>
                        </a:rPr>
                        <a:t>Ademhaling</a:t>
                      </a:r>
                      <a:endParaRPr lang="nl-BE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nl-BE" sz="1100" kern="10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nl-BE" sz="1100" kern="100">
                          <a:effectLst/>
                        </a:rPr>
                        <a:t>5</a:t>
                      </a:r>
                      <a:endParaRPr lang="nl-BE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nl-BE" sz="1100" kern="10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05163978"/>
                  </a:ext>
                </a:extLst>
              </a:tr>
              <a:tr h="24733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nl-BE" sz="1100" kern="100">
                          <a:effectLst/>
                        </a:rPr>
                        <a:t>9:30</a:t>
                      </a:r>
                      <a:endParaRPr lang="nl-BE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nl-BE" sz="1100" kern="100">
                          <a:effectLst/>
                        </a:rPr>
                        <a:t>korte babbel</a:t>
                      </a:r>
                      <a:endParaRPr lang="nl-BE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nl-BE" sz="1100" kern="10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nl-BE" sz="1100" kern="100">
                          <a:effectLst/>
                        </a:rPr>
                        <a:t>4</a:t>
                      </a:r>
                      <a:endParaRPr lang="nl-BE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nl-BE" sz="1100" kern="10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17852796"/>
                  </a:ext>
                </a:extLst>
              </a:tr>
              <a:tr h="24733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nl-BE" sz="1100" kern="100">
                          <a:effectLst/>
                        </a:rPr>
                        <a:t>10:30</a:t>
                      </a:r>
                      <a:endParaRPr lang="nl-BE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nl-BE" sz="1100" kern="100">
                          <a:effectLst/>
                        </a:rPr>
                        <a:t>Koffie</a:t>
                      </a:r>
                      <a:endParaRPr lang="nl-BE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nl-BE" sz="1100" kern="10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nl-BE" sz="1100" kern="100">
                          <a:effectLst/>
                        </a:rPr>
                        <a:t>3</a:t>
                      </a:r>
                      <a:endParaRPr lang="nl-BE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nl-BE" sz="1100" kern="10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83133097"/>
                  </a:ext>
                </a:extLst>
              </a:tr>
              <a:tr h="45781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nl-BE" sz="1100" kern="100">
                          <a:effectLst/>
                        </a:rPr>
                        <a:t>11:30</a:t>
                      </a:r>
                      <a:endParaRPr lang="nl-BE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nl-BE" sz="1100" kern="100">
                          <a:effectLst/>
                        </a:rPr>
                        <a:t>Buiten wandelen</a:t>
                      </a:r>
                      <a:endParaRPr lang="nl-BE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nl-BE" sz="1100" kern="10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nl-BE" sz="1100" kern="100">
                          <a:effectLst/>
                        </a:rPr>
                        <a:t>4</a:t>
                      </a:r>
                      <a:endParaRPr lang="nl-BE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nl-BE" sz="1100" kern="10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62530051"/>
                  </a:ext>
                </a:extLst>
              </a:tr>
              <a:tr h="24733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nl-BE" sz="1100" kern="100">
                          <a:effectLst/>
                        </a:rPr>
                        <a:t>12:30</a:t>
                      </a:r>
                      <a:endParaRPr lang="nl-BE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nl-BE" sz="1100" kern="100">
                          <a:effectLst/>
                        </a:rPr>
                        <a:t>Setup opladen</a:t>
                      </a:r>
                      <a:endParaRPr lang="nl-BE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nl-BE" sz="1100" kern="10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nl-BE" sz="1100" kern="10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nl-BE" sz="1100" kern="100" dirty="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52186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968462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E6225B-9065-130F-C5EB-0A62A7D3A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Doel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E0E0720-DE76-02CE-F540-800F57842E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Effectiviteit pauze nagaan</a:t>
            </a:r>
          </a:p>
          <a:p>
            <a:pPr lvl="1"/>
            <a:r>
              <a:rPr lang="nl-BE" dirty="0"/>
              <a:t>HRV: was er nood aan pauze/ stress aanwezig?</a:t>
            </a:r>
          </a:p>
          <a:p>
            <a:pPr lvl="1"/>
            <a:r>
              <a:rPr lang="nl-BE" dirty="0"/>
              <a:t>Elk uur: zowel stressvolle als kalme momenten</a:t>
            </a:r>
          </a:p>
          <a:p>
            <a:pPr lvl="1"/>
            <a:r>
              <a:rPr lang="nl-BE" dirty="0"/>
              <a:t>Willekeurige volgorde: variatie</a:t>
            </a:r>
          </a:p>
          <a:p>
            <a:pPr lvl="1"/>
            <a:r>
              <a:rPr lang="nl-BE" dirty="0"/>
              <a:t>Persoonlijk aanvoelen: type pauze nagaan + effectiviteit</a:t>
            </a:r>
          </a:p>
          <a:p>
            <a:pPr lvl="1"/>
            <a:endParaRPr lang="nl-BE" dirty="0"/>
          </a:p>
        </p:txBody>
      </p:sp>
      <p:pic>
        <p:nvPicPr>
          <p:cNvPr id="5122" name="Picture 2" descr="Target PNG transparent image download, size: 2615x2755px">
            <a:extLst>
              <a:ext uri="{FF2B5EF4-FFF2-40B4-BE49-F238E27FC236}">
                <a16:creationId xmlns:a16="http://schemas.microsoft.com/office/drawing/2014/main" id="{941285AA-89E5-8DB6-1CB5-FD7C75E1BA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7927" y="475797"/>
            <a:ext cx="2085975" cy="219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Data-analyse platform | Scheldemonitor">
            <a:extLst>
              <a:ext uri="{FF2B5EF4-FFF2-40B4-BE49-F238E27FC236}">
                <a16:creationId xmlns:a16="http://schemas.microsoft.com/office/drawing/2014/main" id="{1B2D28E6-7F23-A092-9AD3-24D60961DC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7342" y="4191454"/>
            <a:ext cx="2619375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05796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19560B5-7329-3615-D745-F8E9F389B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Hoe in beleid verwerken?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54FA4F8-DC2A-371B-D144-BDA1888F5F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Visie </a:t>
            </a:r>
            <a:r>
              <a:rPr lang="nl-BE" dirty="0" err="1"/>
              <a:t>wzc</a:t>
            </a:r>
            <a:r>
              <a:rPr lang="nl-BE" dirty="0"/>
              <a:t> volgen</a:t>
            </a:r>
          </a:p>
          <a:p>
            <a:r>
              <a:rPr lang="nl-BE" dirty="0"/>
              <a:t>Huidige gedachte:</a:t>
            </a:r>
          </a:p>
          <a:p>
            <a:pPr lvl="1"/>
            <a:r>
              <a:rPr lang="nl-BE" sz="2400" dirty="0"/>
              <a:t>“Het mag”</a:t>
            </a:r>
            <a:br>
              <a:rPr lang="nl-BE" sz="2400" dirty="0"/>
            </a:br>
            <a:br>
              <a:rPr lang="nl-BE" sz="2400" dirty="0"/>
            </a:br>
            <a:r>
              <a:rPr lang="nl-BE" sz="2400" dirty="0"/>
              <a:t>Al het zorgpersoneel mag het dragen</a:t>
            </a:r>
            <a:br>
              <a:rPr lang="nl-BE" sz="2400" dirty="0"/>
            </a:br>
            <a:br>
              <a:rPr lang="nl-BE" sz="2400" dirty="0"/>
            </a:br>
            <a:r>
              <a:rPr lang="nl-BE" sz="2400" dirty="0"/>
              <a:t>Het dragen geeft recht op de voorgestelde pauzes</a:t>
            </a:r>
            <a:endParaRPr lang="nl-BE" dirty="0"/>
          </a:p>
          <a:p>
            <a:endParaRPr lang="nl-BE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9914785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tekst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60273"/>
            <a:r>
              <a:rPr lang="nl-NL" dirty="0"/>
              <a:t>UGent Campus Kortrijk</a:t>
            </a:r>
            <a:br>
              <a:rPr lang="nl-NL" dirty="0"/>
            </a:br>
            <a:r>
              <a:rPr lang="nl-NL" dirty="0"/>
              <a:t>@ugent</a:t>
            </a:r>
          </a:p>
          <a:p>
            <a:pPr marL="60273"/>
            <a:r>
              <a:rPr lang="nl-NL" dirty="0"/>
              <a:t>@ugent</a:t>
            </a:r>
            <a:br>
              <a:rPr lang="nl-NL" dirty="0"/>
            </a:br>
            <a:r>
              <a:rPr lang="nl-NL" dirty="0" err="1"/>
              <a:t>Ghent</a:t>
            </a:r>
            <a:r>
              <a:rPr lang="nl-NL" dirty="0"/>
              <a:t> University</a:t>
            </a:r>
          </a:p>
          <a:p>
            <a:endParaRPr lang="nl-NL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defTabSz="379498"/>
            <a:r>
              <a:rPr lang="nl-BE" sz="2461" dirty="0"/>
              <a:t>Bram Tops</a:t>
            </a:r>
            <a:br>
              <a:rPr lang="nl-BE" dirty="0"/>
            </a:br>
            <a:r>
              <a:rPr lang="nl-BE" dirty="0"/>
              <a:t>Schakelprogramma IO</a:t>
            </a:r>
            <a:br>
              <a:rPr lang="nl-BE" cap="all" dirty="0"/>
            </a:br>
            <a:br>
              <a:rPr lang="nl-BE" dirty="0"/>
            </a:br>
            <a:r>
              <a:rPr lang="nl-BE" dirty="0"/>
              <a:t>E	Bram.Tops@ugent.be</a:t>
            </a:r>
            <a:br>
              <a:rPr lang="nl-BE" dirty="0"/>
            </a:br>
            <a:r>
              <a:rPr lang="nl-BE" dirty="0"/>
              <a:t>T	+32 473 34 24 61</a:t>
            </a:r>
            <a:br>
              <a:rPr lang="nl-BE" dirty="0"/>
            </a:br>
            <a:br>
              <a:rPr lang="nl-BE" dirty="0"/>
            </a:br>
            <a:br>
              <a:rPr lang="nl-BE" dirty="0"/>
            </a:br>
            <a:r>
              <a:rPr lang="nl-BE" dirty="0"/>
              <a:t>www.ugent.be/campuskortrijk</a:t>
            </a:r>
            <a:br>
              <a:rPr lang="nl-BE" dirty="0"/>
            </a:br>
            <a:br>
              <a:rPr lang="nl-BE" dirty="0"/>
            </a:br>
            <a:endParaRPr lang="nl-BE" dirty="0"/>
          </a:p>
        </p:txBody>
      </p:sp>
      <p:pic>
        <p:nvPicPr>
          <p:cNvPr id="5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027" y="2232745"/>
            <a:ext cx="197168" cy="235744"/>
          </a:xfrm>
          <a:prstGeom prst="rect">
            <a:avLst/>
          </a:prstGeom>
        </p:spPr>
      </p:pic>
      <p:pic>
        <p:nvPicPr>
          <p:cNvPr id="8" name="Picture 11">
            <a:extLst>
              <a:ext uri="{FF2B5EF4-FFF2-40B4-BE49-F238E27FC236}">
                <a16:creationId xmlns:a16="http://schemas.microsoft.com/office/drawing/2014/main" id="{6670B7F9-9387-4208-8F0F-BF1ED5766B2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4838" y="2898281"/>
            <a:ext cx="197327" cy="197438"/>
          </a:xfrm>
          <a:prstGeom prst="rect">
            <a:avLst/>
          </a:prstGeom>
        </p:spPr>
      </p:pic>
      <p:pic>
        <p:nvPicPr>
          <p:cNvPr id="9" name="Picture 12">
            <a:extLst>
              <a:ext uri="{FF2B5EF4-FFF2-40B4-BE49-F238E27FC236}">
                <a16:creationId xmlns:a16="http://schemas.microsoft.com/office/drawing/2014/main" id="{1C1F4C67-743A-487B-8A80-5BEB9DBD82C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4838" y="3206280"/>
            <a:ext cx="197168" cy="197168"/>
          </a:xfrm>
          <a:prstGeom prst="rect">
            <a:avLst/>
          </a:prstGeom>
        </p:spPr>
      </p:pic>
      <p:pic>
        <p:nvPicPr>
          <p:cNvPr id="3" name="Picture Placeholder 27">
            <a:hlinkClick r:id="rId6"/>
            <a:extLst>
              <a:ext uri="{FF2B5EF4-FFF2-40B4-BE49-F238E27FC236}">
                <a16:creationId xmlns:a16="http://schemas.microsoft.com/office/drawing/2014/main" id="{B43B96B5-64D3-0B01-64BE-8A9A9A013AA1}"/>
              </a:ext>
            </a:extLst>
          </p:cNvPr>
          <p:cNvPicPr>
            <a:picLocks noGrp="1"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 t="220" b="220"/>
          <a:stretch>
            <a:fillRect/>
          </a:stretch>
        </p:blipFill>
        <p:spPr>
          <a:xfrm>
            <a:off x="6115857" y="2577500"/>
            <a:ext cx="197168" cy="197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637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PROBLEM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AE184E0-0BD4-4705-A12B-9B71DDE63301}" type="slidenum">
              <a:rPr lang="nl-BE" smtClean="0"/>
              <a:pPr/>
              <a:t>2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7601868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afbeelding 1">
            <a:extLst>
              <a:ext uri="{FF2B5EF4-FFF2-40B4-BE49-F238E27FC236}">
                <a16:creationId xmlns:a16="http://schemas.microsoft.com/office/drawing/2014/main" id="{2736CD20-9BBE-496D-A83B-FAD0335EB5E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F860B55E-AEFA-7B16-5E1F-91CA58AC2E8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3229"/>
          <a:stretch/>
        </p:blipFill>
        <p:spPr>
          <a:xfrm>
            <a:off x="5048006" y="161925"/>
            <a:ext cx="7143994" cy="5749725"/>
          </a:xfrm>
          <a:prstGeom prst="rect">
            <a:avLst/>
          </a:prstGeom>
        </p:spPr>
      </p:pic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7D6ABCA2-1A41-49E9-9ACC-A048ABA926B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42978" y="1892798"/>
            <a:ext cx="4643398" cy="3677906"/>
          </a:xfrm>
        </p:spPr>
        <p:txBody>
          <a:bodyPr/>
          <a:lstStyle/>
          <a:p>
            <a:r>
              <a:rPr lang="nl-NL" dirty="0" err="1"/>
              <a:t>What</a:t>
            </a:r>
            <a:r>
              <a:rPr lang="nl-NL" dirty="0"/>
              <a:t> is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problem</a:t>
            </a:r>
            <a:r>
              <a:rPr lang="nl-NL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9697680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E75F63-91DC-96D2-FD5A-3E8F6E8B66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afbeelding 1">
            <a:extLst>
              <a:ext uri="{FF2B5EF4-FFF2-40B4-BE49-F238E27FC236}">
                <a16:creationId xmlns:a16="http://schemas.microsoft.com/office/drawing/2014/main" id="{81245030-16FE-FA3A-FD17-94240F5D910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61FB0337-1C1A-4C7C-E198-698460EA570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42978" y="1892798"/>
            <a:ext cx="4643398" cy="3677906"/>
          </a:xfrm>
        </p:spPr>
        <p:txBody>
          <a:bodyPr/>
          <a:lstStyle/>
          <a:p>
            <a:r>
              <a:rPr lang="nl-NL" dirty="0" err="1"/>
              <a:t>WhY</a:t>
            </a:r>
            <a:r>
              <a:rPr lang="nl-NL" dirty="0"/>
              <a:t> is </a:t>
            </a:r>
            <a:r>
              <a:rPr lang="nl-NL" dirty="0" err="1"/>
              <a:t>it</a:t>
            </a:r>
            <a:r>
              <a:rPr lang="nl-NL" dirty="0"/>
              <a:t> A </a:t>
            </a:r>
            <a:r>
              <a:rPr lang="nl-NL" dirty="0" err="1"/>
              <a:t>problem</a:t>
            </a:r>
            <a:r>
              <a:rPr lang="nl-NL" dirty="0"/>
              <a:t>?</a:t>
            </a:r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5C49429A-2DDD-032F-6E31-005EAD441F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1676" y="577188"/>
            <a:ext cx="5210902" cy="876422"/>
          </a:xfrm>
          <a:prstGeom prst="rect">
            <a:avLst/>
          </a:prstGeom>
        </p:spPr>
      </p:pic>
      <p:sp>
        <p:nvSpPr>
          <p:cNvPr id="13" name="Tekstvak 12">
            <a:extLst>
              <a:ext uri="{FF2B5EF4-FFF2-40B4-BE49-F238E27FC236}">
                <a16:creationId xmlns:a16="http://schemas.microsoft.com/office/drawing/2014/main" id="{BA535025-F8CE-1288-4275-402090800385}"/>
              </a:ext>
            </a:extLst>
          </p:cNvPr>
          <p:cNvSpPr txBox="1"/>
          <p:nvPr/>
        </p:nvSpPr>
        <p:spPr>
          <a:xfrm>
            <a:off x="6284670" y="2161114"/>
            <a:ext cx="5907330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2400" b="1" dirty="0"/>
              <a:t>1/5, woonzorgcentra, spoed,…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2400" b="1" dirty="0"/>
              <a:t>Soms geen pauze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2400" b="1" dirty="0" err="1"/>
              <a:t>Burnout</a:t>
            </a:r>
            <a:r>
              <a:rPr lang="nl-BE" sz="2400" b="1" dirty="0"/>
              <a:t>-gevallen 10% op 5jaar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2400" b="1" dirty="0"/>
              <a:t>Symptomen</a:t>
            </a:r>
            <a:r>
              <a:rPr lang="nl-BE" sz="2400" b="1" dirty="0">
                <a:sym typeface="Wingdings" panose="05000000000000000000" pitchFamily="2" charset="2"/>
              </a:rPr>
              <a:t> effect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2400" b="1" dirty="0">
                <a:sym typeface="Wingdings" panose="05000000000000000000" pitchFamily="2" charset="2"/>
              </a:rPr>
              <a:t>228 miljoen per jaar (zorgsector)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2400" b="1" dirty="0">
                <a:sym typeface="Wingdings" panose="05000000000000000000" pitchFamily="2" charset="2"/>
              </a:rPr>
              <a:t>personeelstekorten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2400" b="1" dirty="0">
                <a:sym typeface="Wingdings" panose="05000000000000000000" pitchFamily="2" charset="2"/>
              </a:rPr>
              <a:t>zelfrelativering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BE" b="1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BE" b="1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BE" b="1" dirty="0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A6BDD60B-6D44-D7A6-97F7-7C2D61CFDE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4670" y="1861901"/>
            <a:ext cx="5348846" cy="2678494"/>
          </a:xfrm>
          <a:prstGeom prst="rect">
            <a:avLst/>
          </a:prstGeom>
        </p:spPr>
      </p:pic>
      <p:pic>
        <p:nvPicPr>
          <p:cNvPr id="12" name="Afbeelding 11">
            <a:extLst>
              <a:ext uri="{FF2B5EF4-FFF2-40B4-BE49-F238E27FC236}">
                <a16:creationId xmlns:a16="http://schemas.microsoft.com/office/drawing/2014/main" id="{CCBCBDFF-3FE0-D797-3909-C83D8109AA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4070" y="4540395"/>
            <a:ext cx="5201376" cy="1247949"/>
          </a:xfrm>
          <a:prstGeom prst="rect">
            <a:avLst/>
          </a:prstGeom>
        </p:spPr>
      </p:pic>
      <p:sp>
        <p:nvSpPr>
          <p:cNvPr id="14" name="Tekstvak 13">
            <a:extLst>
              <a:ext uri="{FF2B5EF4-FFF2-40B4-BE49-F238E27FC236}">
                <a16:creationId xmlns:a16="http://schemas.microsoft.com/office/drawing/2014/main" id="{3126CCC8-3B5F-256B-C2A5-42F1EBBA8D49}"/>
              </a:ext>
            </a:extLst>
          </p:cNvPr>
          <p:cNvSpPr txBox="1"/>
          <p:nvPr/>
        </p:nvSpPr>
        <p:spPr>
          <a:xfrm>
            <a:off x="642977" y="5981700"/>
            <a:ext cx="1121564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dirty="0"/>
              <a:t>https://www.hln.be/binnenland/liefst-50-procent-meer-langdurig-zieken-in-de zorgsector~a3671e65/ </a:t>
            </a:r>
          </a:p>
          <a:p>
            <a:r>
              <a:rPr lang="nl-NL" sz="1100" dirty="0"/>
              <a:t>https://www.zorgneticuro.be/nieuws/veel-werkstressklachten-zorg-en welzijnssector </a:t>
            </a:r>
            <a:endParaRPr lang="pt-BR" sz="1100" dirty="0"/>
          </a:p>
          <a:p>
            <a:r>
              <a:rPr lang="nl-BE" sz="1100" dirty="0"/>
              <a:t>https://pmc.ncbi.nlm.nih.gov/articles/PMC8863599/ </a:t>
            </a:r>
          </a:p>
        </p:txBody>
      </p:sp>
    </p:spTree>
    <p:extLst>
      <p:ext uri="{BB962C8B-B14F-4D97-AF65-F5344CB8AC3E}">
        <p14:creationId xmlns:p14="http://schemas.microsoft.com/office/powerpoint/2010/main" val="3758407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C2E6A6A-9BC1-0DC6-3D20-3FFD390506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EE3C5204-4B4D-5DD8-C514-22D4859A5D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3200" kern="1200" dirty="0">
                <a:latin typeface="+mj-lt"/>
                <a:ea typeface="+mj-ea"/>
                <a:cs typeface="+mj-cs"/>
              </a:rPr>
              <a:t>SOLUTION: CONCEPT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39C25E53-5874-FE4B-2B17-16A1265DB7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2103" y="1675227"/>
            <a:ext cx="7447794" cy="4394199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8DA5F0-3717-2E5A-0544-6809158B28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AE184E0-0BD4-4705-A12B-9B71DDE63301}" type="slidenum">
              <a:rPr lang="en-US" smtClean="0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5</a:t>
            </a:fld>
            <a:endParaRPr lang="en-US">
              <a:solidFill>
                <a:schemeClr val="tx1">
                  <a:tint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44089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A18031-6FCC-0FFB-D7B2-00451075CD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n The Pocket - Byteflies">
            <a:extLst>
              <a:ext uri="{FF2B5EF4-FFF2-40B4-BE49-F238E27FC236}">
                <a16:creationId xmlns:a16="http://schemas.microsoft.com/office/drawing/2014/main" id="{35CC24BA-86A5-98B5-0020-6797C404F7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5083" y="100156"/>
            <a:ext cx="5083475" cy="2859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7EB1726C-6B4E-61DA-BA06-CA97C18829A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42977" y="2305050"/>
            <a:ext cx="4814847" cy="3265654"/>
          </a:xfrm>
        </p:spPr>
        <p:txBody>
          <a:bodyPr/>
          <a:lstStyle/>
          <a:p>
            <a:r>
              <a:rPr lang="nl-NL" dirty="0"/>
              <a:t>WEARABLE</a:t>
            </a:r>
          </a:p>
          <a:p>
            <a:r>
              <a:rPr lang="nl-NL" dirty="0"/>
              <a:t>Health monitor</a:t>
            </a: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1BEA5B86-8355-78E0-50AD-6E8FBF7A042F}"/>
              </a:ext>
            </a:extLst>
          </p:cNvPr>
          <p:cNvSpPr txBox="1"/>
          <p:nvPr/>
        </p:nvSpPr>
        <p:spPr>
          <a:xfrm>
            <a:off x="5986423" y="4495800"/>
            <a:ext cx="55626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2800" b="1" dirty="0"/>
              <a:t>HRV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2800" b="1" dirty="0"/>
              <a:t>Cortisol sensor (</a:t>
            </a:r>
            <a:r>
              <a:rPr lang="nl-BE" sz="2800" b="1" dirty="0" err="1"/>
              <a:t>experimental</a:t>
            </a:r>
            <a:r>
              <a:rPr lang="nl-BE" sz="2800" b="1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2800" b="1" dirty="0"/>
              <a:t>feedback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2800" b="1" dirty="0"/>
              <a:t>bovenarm</a:t>
            </a:r>
          </a:p>
        </p:txBody>
      </p:sp>
      <p:pic>
        <p:nvPicPr>
          <p:cNvPr id="1028" name="Picture 4" descr="Polar H10 Heart Rate Monitor Chest Strap Black XS-S - Coolblue - Before  23:59, delivered tomorrow">
            <a:extLst>
              <a:ext uri="{FF2B5EF4-FFF2-40B4-BE49-F238E27FC236}">
                <a16:creationId xmlns:a16="http://schemas.microsoft.com/office/drawing/2014/main" id="{E9345B58-035F-04EB-DE1A-B0A0B0F12B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0112" y="776288"/>
            <a:ext cx="2943225" cy="2943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70458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FBD88F-1676-E6DC-AF19-5D1EF60DD7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FE2ACF27-7BA3-DD58-3786-BE0D09E0A3C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FUNCTIONS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DDB179-C5E9-0AA7-5A41-3477F1364E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AE184E0-0BD4-4705-A12B-9B71DDE63301}" type="slidenum">
              <a:rPr lang="nl-BE" smtClean="0"/>
              <a:pPr/>
              <a:t>7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6760326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9312CF85-4224-4B76-D399-97716CCE710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09628" y="4845209"/>
            <a:ext cx="4338598" cy="1417804"/>
          </a:xfrm>
        </p:spPr>
        <p:txBody>
          <a:bodyPr/>
          <a:lstStyle/>
          <a:p>
            <a:r>
              <a:rPr lang="nl-BE" sz="4800" dirty="0" err="1"/>
              <a:t>Functions</a:t>
            </a:r>
            <a:r>
              <a:rPr lang="nl-BE" sz="6000" dirty="0"/>
              <a:t> </a:t>
            </a:r>
            <a:r>
              <a:rPr lang="nl-BE" sz="4800" dirty="0"/>
              <a:t>&amp; </a:t>
            </a:r>
            <a:r>
              <a:rPr lang="nl-BE" sz="4800" dirty="0" err="1"/>
              <a:t>Advantages</a:t>
            </a:r>
            <a:endParaRPr lang="nl-BE" sz="6000" dirty="0"/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FFCBDBA6-773E-63A7-5D5B-9CFB79386324}"/>
              </a:ext>
            </a:extLst>
          </p:cNvPr>
          <p:cNvSpPr txBox="1"/>
          <p:nvPr/>
        </p:nvSpPr>
        <p:spPr>
          <a:xfrm>
            <a:off x="642978" y="2889375"/>
            <a:ext cx="6124575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000" dirty="0"/>
              <a:t>Stress monitoring</a:t>
            </a:r>
          </a:p>
          <a:p>
            <a:r>
              <a:rPr lang="nl-BE" sz="2000" dirty="0">
                <a:sym typeface="Wingdings" panose="05000000000000000000" pitchFamily="2" charset="2"/>
              </a:rPr>
              <a:t>Long  </a:t>
            </a:r>
            <a:r>
              <a:rPr lang="nl-BE" sz="2000" dirty="0" err="1">
                <a:sym typeface="Wingdings" panose="05000000000000000000" pitchFamily="2" charset="2"/>
              </a:rPr>
              <a:t>periodsBreak</a:t>
            </a:r>
            <a:r>
              <a:rPr lang="nl-BE" sz="2000" dirty="0">
                <a:sym typeface="Wingdings" panose="05000000000000000000" pitchFamily="2" charset="2"/>
              </a:rPr>
              <a:t> </a:t>
            </a:r>
            <a:r>
              <a:rPr lang="nl-BE" sz="2000" dirty="0" err="1">
                <a:sym typeface="Wingdings" panose="05000000000000000000" pitchFamily="2" charset="2"/>
              </a:rPr>
              <a:t>suggestion</a:t>
            </a:r>
            <a:endParaRPr lang="nl-BE" sz="2000" dirty="0">
              <a:sym typeface="Wingdings" panose="05000000000000000000" pitchFamily="2" charset="2"/>
            </a:endParaRPr>
          </a:p>
          <a:p>
            <a:r>
              <a:rPr lang="nl-BE" sz="2000" dirty="0" err="1">
                <a:sym typeface="Wingdings" panose="05000000000000000000" pitchFamily="2" charset="2"/>
              </a:rPr>
              <a:t>Pattern</a:t>
            </a:r>
            <a:r>
              <a:rPr lang="nl-BE" sz="2000" dirty="0">
                <a:sym typeface="Wingdings" panose="05000000000000000000" pitchFamily="2" charset="2"/>
              </a:rPr>
              <a:t> </a:t>
            </a:r>
            <a:r>
              <a:rPr lang="nl-BE" sz="2000" dirty="0" err="1">
                <a:sym typeface="Wingdings" panose="05000000000000000000" pitchFamily="2" charset="2"/>
              </a:rPr>
              <a:t>recognition</a:t>
            </a:r>
            <a:r>
              <a:rPr lang="nl-BE" sz="2000" dirty="0">
                <a:sym typeface="Wingdings" panose="05000000000000000000" pitchFamily="2" charset="2"/>
              </a:rPr>
              <a:t>  prevention</a:t>
            </a:r>
          </a:p>
          <a:p>
            <a:r>
              <a:rPr lang="nl-BE" sz="2000" dirty="0" err="1">
                <a:sym typeface="Wingdings" panose="05000000000000000000" pitchFamily="2" charset="2"/>
              </a:rPr>
              <a:t>Toggle</a:t>
            </a:r>
            <a:r>
              <a:rPr lang="nl-BE" sz="2000" dirty="0">
                <a:sym typeface="Wingdings" panose="05000000000000000000" pitchFamily="2" charset="2"/>
              </a:rPr>
              <a:t> feature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nl-BE" sz="2400" dirty="0"/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16941CD8-56F6-3449-4D79-B2A6D4CFC8D4}"/>
              </a:ext>
            </a:extLst>
          </p:cNvPr>
          <p:cNvSpPr txBox="1"/>
          <p:nvPr/>
        </p:nvSpPr>
        <p:spPr>
          <a:xfrm>
            <a:off x="642978" y="594987"/>
            <a:ext cx="47625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/>
              <a:t>NOW: routine questionnaires on well-</a:t>
            </a:r>
            <a:r>
              <a:rPr lang="nl-BE" dirty="0" err="1"/>
              <a:t>being</a:t>
            </a:r>
            <a:r>
              <a:rPr lang="nl-BE" dirty="0"/>
              <a:t> </a:t>
            </a:r>
            <a:r>
              <a:rPr lang="nl-BE" dirty="0">
                <a:sym typeface="Wingdings" panose="05000000000000000000" pitchFamily="2" charset="2"/>
              </a:rPr>
              <a:t></a:t>
            </a:r>
            <a:r>
              <a:rPr lang="nl-BE" dirty="0" err="1">
                <a:sym typeface="Wingdings" panose="05000000000000000000" pitchFamily="2" charset="2"/>
              </a:rPr>
              <a:t>self-relativation</a:t>
            </a:r>
            <a:endParaRPr lang="nl-BE" dirty="0">
              <a:sym typeface="Wingdings" panose="05000000000000000000" pitchFamily="2" charset="2"/>
            </a:endParaRPr>
          </a:p>
          <a:p>
            <a:r>
              <a:rPr lang="nl-BE" dirty="0">
                <a:sym typeface="Wingdings" panose="05000000000000000000" pitchFamily="2" charset="2"/>
              </a:rPr>
              <a:t></a:t>
            </a:r>
            <a:r>
              <a:rPr lang="nl-BE" dirty="0" err="1">
                <a:sym typeface="Wingdings" panose="05000000000000000000" pitchFamily="2" charset="2"/>
              </a:rPr>
              <a:t>wireless</a:t>
            </a:r>
            <a:r>
              <a:rPr lang="nl-BE" dirty="0">
                <a:sym typeface="Wingdings" panose="05000000000000000000" pitchFamily="2" charset="2"/>
              </a:rPr>
              <a:t> sensor</a:t>
            </a:r>
          </a:p>
          <a:p>
            <a:endParaRPr lang="nl-BE" dirty="0"/>
          </a:p>
          <a:p>
            <a:r>
              <a:rPr lang="nl-BE" dirty="0"/>
              <a:t>THEN:  data monitoring of </a:t>
            </a:r>
            <a:r>
              <a:rPr lang="nl-BE" dirty="0" err="1"/>
              <a:t>biomarkers</a:t>
            </a:r>
            <a:endParaRPr lang="nl-BE" dirty="0"/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nl-BE" dirty="0" err="1">
                <a:sym typeface="Wingdings" panose="05000000000000000000" pitchFamily="2" charset="2"/>
              </a:rPr>
              <a:t>Better</a:t>
            </a:r>
            <a:r>
              <a:rPr lang="nl-BE" dirty="0">
                <a:sym typeface="Wingdings" panose="05000000000000000000" pitchFamily="2" charset="2"/>
              </a:rPr>
              <a:t> well </a:t>
            </a:r>
            <a:r>
              <a:rPr lang="nl-BE" dirty="0" err="1">
                <a:sym typeface="Wingdings" panose="05000000000000000000" pitchFamily="2" charset="2"/>
              </a:rPr>
              <a:t>being</a:t>
            </a:r>
            <a:endParaRPr lang="nl-BE" dirty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nl-BE" dirty="0" err="1"/>
              <a:t>Burnout</a:t>
            </a:r>
            <a:r>
              <a:rPr lang="nl-BE" dirty="0"/>
              <a:t> prevention</a:t>
            </a:r>
          </a:p>
        </p:txBody>
      </p:sp>
      <p:pic>
        <p:nvPicPr>
          <p:cNvPr id="2050" name="Picture 2" descr="Sweating the small stuff: Smartwatch developed at UCLA measures key stress  hormone | UCLA">
            <a:extLst>
              <a:ext uri="{FF2B5EF4-FFF2-40B4-BE49-F238E27FC236}">
                <a16:creationId xmlns:a16="http://schemas.microsoft.com/office/drawing/2014/main" id="{08CFDF86-947C-E278-FAB5-F8CAEBB385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288"/>
          <a:stretch/>
        </p:blipFill>
        <p:spPr bwMode="auto">
          <a:xfrm>
            <a:off x="7577097" y="3920"/>
            <a:ext cx="3971925" cy="6854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78647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5F9F574-7501-B653-F24D-0ED072BF8A2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/>
              <a:t>Prototyping</a:t>
            </a:r>
          </a:p>
        </p:txBody>
      </p:sp>
    </p:spTree>
    <p:extLst>
      <p:ext uri="{BB962C8B-B14F-4D97-AF65-F5344CB8AC3E}">
        <p14:creationId xmlns:p14="http://schemas.microsoft.com/office/powerpoint/2010/main" val="407876482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518</Words>
  <Application>Microsoft Office PowerPoint</Application>
  <PresentationFormat>Breedbeeld</PresentationFormat>
  <Paragraphs>127</Paragraphs>
  <Slides>17</Slides>
  <Notes>12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4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17</vt:i4>
      </vt:variant>
    </vt:vector>
  </HeadingPairs>
  <TitlesOfParts>
    <vt:vector size="22" baseType="lpstr">
      <vt:lpstr>Aptos</vt:lpstr>
      <vt:lpstr>Aptos Display</vt:lpstr>
      <vt:lpstr>Arial</vt:lpstr>
      <vt:lpstr>Wingdings</vt:lpstr>
      <vt:lpstr>Kantoorthema</vt:lpstr>
      <vt:lpstr>WERKBAAR WERK IN DE ZORG</vt:lpstr>
      <vt:lpstr>PROBLEM</vt:lpstr>
      <vt:lpstr>PowerPoint-presentatie</vt:lpstr>
      <vt:lpstr>PowerPoint-presentatie</vt:lpstr>
      <vt:lpstr>SOLUTION: CONCEPT</vt:lpstr>
      <vt:lpstr>PowerPoint-presentatie</vt:lpstr>
      <vt:lpstr>FUNCTIONS</vt:lpstr>
      <vt:lpstr>PowerPoint-presentatie</vt:lpstr>
      <vt:lpstr>Prototyping</vt:lpstr>
      <vt:lpstr>Stand van zaken</vt:lpstr>
      <vt:lpstr>Huidige status: Market fit</vt:lpstr>
      <vt:lpstr>Te ontwikkelen prototype</vt:lpstr>
      <vt:lpstr>Aparte unit die aangeeft om pauze te nemen  Sociale stimulans?  Bevindingen:       </vt:lpstr>
      <vt:lpstr>Testprotocol</vt:lpstr>
      <vt:lpstr>Doel</vt:lpstr>
      <vt:lpstr>Hoe in beleid verwerken?</vt:lpstr>
      <vt:lpstr>Bram Tops Schakelprogramma IO  E Bram.Tops@ugent.be T +32 473 34 24 61   www.ugent.be/campuskortrijk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Bram Tops</dc:creator>
  <cp:lastModifiedBy>Bram Tops</cp:lastModifiedBy>
  <cp:revision>7</cp:revision>
  <dcterms:created xsi:type="dcterms:W3CDTF">2024-10-30T21:29:33Z</dcterms:created>
  <dcterms:modified xsi:type="dcterms:W3CDTF">2024-12-12T14:08:53Z</dcterms:modified>
</cp:coreProperties>
</file>